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3" r:id="rId3"/>
    <p:sldId id="259" r:id="rId4"/>
    <p:sldId id="270" r:id="rId5"/>
    <p:sldId id="274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del Tamoudi" initials="AT" lastIdx="0" clrIdx="0"/>
  <p:cmAuthor id="1" name="Parisot, Charles (GE Healthcare)" initials="PC(H" lastIdx="5" clrIdx="1">
    <p:extLst>
      <p:ext uri="{19B8F6BF-5375-455C-9EA6-DF929625EA0E}">
        <p15:presenceInfo xmlns:p15="http://schemas.microsoft.com/office/powerpoint/2012/main" userId="S-1-5-21-3672398596-3227583511-885490141-3390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099"/>
    <a:srgbClr val="6600FF"/>
    <a:srgbClr val="E0DDEE"/>
    <a:srgbClr val="9A4EE1"/>
    <a:srgbClr val="F0E28C"/>
    <a:srgbClr val="4A8BF1"/>
    <a:srgbClr val="F0E32D"/>
    <a:srgbClr val="C1946E"/>
    <a:srgbClr val="89898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86558" autoAdjust="0"/>
  </p:normalViewPr>
  <p:slideViewPr>
    <p:cSldViewPr snapToGrid="0" snapToObjects="1">
      <p:cViewPr varScale="1">
        <p:scale>
          <a:sx n="71" d="100"/>
          <a:sy n="71" d="100"/>
        </p:scale>
        <p:origin x="6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92"/>
    </p:cViewPr>
  </p:sorterViewPr>
  <p:notesViewPr>
    <p:cSldViewPr snapToGrid="0" snapToObjects="1">
      <p:cViewPr varScale="1">
        <p:scale>
          <a:sx n="70" d="100"/>
          <a:sy n="70" d="100"/>
        </p:scale>
        <p:origin x="-306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088E8-6624-494D-BEAE-16BFD78A471D}" type="datetimeFigureOut">
              <a:rPr lang="nl-NL" smtClean="0"/>
              <a:pPr/>
              <a:t>12-3-2020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5FE7E-C31A-EA41-A1DE-5AD65F671C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20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3921B-37F6-304E-9107-A01DA7E883E6}" type="datetimeFigureOut">
              <a:rPr lang="nl-NL" smtClean="0"/>
              <a:pPr/>
              <a:t>12-3-2020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A105A-9F4B-BB45-9178-B01AF2767CB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692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A105A-9F4B-BB45-9178-B01AF2767CB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79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105A-9F4B-BB45-9178-B01AF2767CB1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 team assembled</a:t>
            </a:r>
          </a:p>
          <a:p>
            <a:pPr lvl="1"/>
            <a:r>
              <a:rPr lang="en-US" dirty="0"/>
              <a:t>Healthcare facility Analyst</a:t>
            </a:r>
          </a:p>
          <a:p>
            <a:pPr lvl="1"/>
            <a:r>
              <a:rPr lang="en-US" dirty="0"/>
              <a:t>Vendor</a:t>
            </a:r>
          </a:p>
          <a:p>
            <a:pPr lvl="1"/>
            <a:r>
              <a:rPr lang="en-US" dirty="0"/>
              <a:t>System owner(s)</a:t>
            </a:r>
          </a:p>
          <a:p>
            <a:r>
              <a:rPr lang="en-US" dirty="0"/>
              <a:t>Analyst collects connectivity details</a:t>
            </a:r>
          </a:p>
          <a:p>
            <a:r>
              <a:rPr lang="en-US" dirty="0"/>
              <a:t>New and existing systems are manually configured and tested</a:t>
            </a:r>
          </a:p>
          <a:p>
            <a:r>
              <a:rPr lang="en-US" dirty="0"/>
              <a:t>Errors are resolved</a:t>
            </a:r>
          </a:p>
          <a:p>
            <a:r>
              <a:rPr lang="en-US" dirty="0"/>
              <a:t>Team disbanded</a:t>
            </a:r>
          </a:p>
          <a:p>
            <a:r>
              <a:rPr lang="en-US" dirty="0"/>
              <a:t>Where are the connectivity details?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105A-9F4B-BB45-9178-B01AF2767CB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11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plug and play</a:t>
            </a:r>
          </a:p>
          <a:p>
            <a:r>
              <a:rPr lang="en-US" dirty="0"/>
              <a:t>Costs are not well documented, but overhead is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standards and previous approaches to configuration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105A-9F4B-BB45-9178-B01AF2767CB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55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A105A-9F4B-BB45-9178-B01AF2767CB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8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>
            <a:spLocks noGrp="1"/>
          </p:cNvSpPr>
          <p:nvPr>
            <p:ph type="pic" sz="half" idx="13"/>
          </p:nvPr>
        </p:nvSpPr>
        <p:spPr>
          <a:xfrm>
            <a:off x="6762750" y="1937742"/>
            <a:ext cx="4702969" cy="401835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38188" y="1946673"/>
            <a:ext cx="5083969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6197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© IHE Services Copyright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7035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73600" y="6343318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85218B40-3F69-6B44-8E8A-E8299366DA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fbeelding 6" descr="IHE_Services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3" y="16602"/>
            <a:ext cx="2642696" cy="6168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Rijnmondnet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5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Rijnmondnet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5" descr="PurpleGlobe.pn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microsoft.com/office/2007/relationships/media" Target="../media/media2.m4a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5.sv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0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hyperlink" Target="https://www.ihe.net/resources/public_comment/#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B3FD4D-70FA-4A94-B3E3-272F40944545}"/>
              </a:ext>
            </a:extLst>
          </p:cNvPr>
          <p:cNvSpPr>
            <a:spLocks noChangeAspect="1"/>
          </p:cNvSpPr>
          <p:nvPr/>
        </p:nvSpPr>
        <p:spPr>
          <a:xfrm>
            <a:off x="11199755" y="5893247"/>
            <a:ext cx="557784" cy="5577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209800" y="268740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Survey of Network Interfaces Form (SNIF)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4752480"/>
            <a:ext cx="8229600" cy="141110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IHE ITI White Paper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Comment Introduction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March,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3764-CE14-4EA5-ADA2-16CF44507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640"/>
          <a:stretch/>
        </p:blipFill>
        <p:spPr>
          <a:xfrm>
            <a:off x="4551774" y="554454"/>
            <a:ext cx="3802620" cy="110675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760BCF1-8C9F-49DD-9E96-AFFAA20E66AC}"/>
              </a:ext>
            </a:extLst>
          </p:cNvPr>
          <p:cNvSpPr txBox="1">
            <a:spLocks/>
          </p:cNvSpPr>
          <p:nvPr/>
        </p:nvSpPr>
        <p:spPr>
          <a:xfrm>
            <a:off x="4703738" y="5815005"/>
            <a:ext cx="6400800" cy="7142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Steve Nichols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GE Healthcare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E4FA0A-D0E2-40DC-967B-99C6E6AC21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00273" y="5893506"/>
            <a:ext cx="557266" cy="557266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FA499E8-CECB-454B-BDCD-3FA67D13A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77"/>
    </mc:Choice>
    <mc:Fallback>
      <p:transition spd="slow" advTm="2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2CB624-B1F6-4F7B-9895-BBA98F9D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Connectivity in IHE</a:t>
            </a:r>
          </a:p>
        </p:txBody>
      </p:sp>
      <p:pic>
        <p:nvPicPr>
          <p:cNvPr id="17" name="Graphic 16" descr="Cloud Computing">
            <a:extLst>
              <a:ext uri="{FF2B5EF4-FFF2-40B4-BE49-F238E27FC236}">
                <a16:creationId xmlns:a16="http://schemas.microsoft.com/office/drawing/2014/main" id="{7C7FD975-33C6-478B-8F04-4D3959E52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9758" y="2493391"/>
            <a:ext cx="603789" cy="603789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161108B5-8834-4EAA-B753-CC2D78619D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18564" y="5387752"/>
            <a:ext cx="493857" cy="490164"/>
          </a:xfrm>
          <a:custGeom>
            <a:avLst/>
            <a:gdLst>
              <a:gd name="T0" fmla="*/ 115 w 2560"/>
              <a:gd name="T1" fmla="*/ 195 h 2560"/>
              <a:gd name="T2" fmla="*/ 0 w 2560"/>
              <a:gd name="T3" fmla="*/ 1256 h 2560"/>
              <a:gd name="T4" fmla="*/ 13 w 2560"/>
              <a:gd name="T5" fmla="*/ 2258 h 2560"/>
              <a:gd name="T6" fmla="*/ 55 w 2560"/>
              <a:gd name="T7" fmla="*/ 2318 h 2560"/>
              <a:gd name="T8" fmla="*/ 1280 w 2560"/>
              <a:gd name="T9" fmla="*/ 2560 h 2560"/>
              <a:gd name="T10" fmla="*/ 2506 w 2560"/>
              <a:gd name="T11" fmla="*/ 2318 h 2560"/>
              <a:gd name="T12" fmla="*/ 2560 w 2560"/>
              <a:gd name="T13" fmla="*/ 2192 h 2560"/>
              <a:gd name="T14" fmla="*/ 2560 w 2560"/>
              <a:gd name="T15" fmla="*/ 959 h 2560"/>
              <a:gd name="T16" fmla="*/ 160 w 2560"/>
              <a:gd name="T17" fmla="*/ 368 h 2560"/>
              <a:gd name="T18" fmla="*/ 200 w 2560"/>
              <a:gd name="T19" fmla="*/ 330 h 2560"/>
              <a:gd name="T20" fmla="*/ 1156 w 2560"/>
              <a:gd name="T21" fmla="*/ 564 h 2560"/>
              <a:gd name="T22" fmla="*/ 1143 w 2560"/>
              <a:gd name="T23" fmla="*/ 724 h 2560"/>
              <a:gd name="T24" fmla="*/ 1143 w 2560"/>
              <a:gd name="T25" fmla="*/ 923 h 2560"/>
              <a:gd name="T26" fmla="*/ 915 w 2560"/>
              <a:gd name="T27" fmla="*/ 1306 h 2560"/>
              <a:gd name="T28" fmla="*/ 1645 w 2560"/>
              <a:gd name="T29" fmla="*/ 1305 h 2560"/>
              <a:gd name="T30" fmla="*/ 1417 w 2560"/>
              <a:gd name="T31" fmla="*/ 838 h 2560"/>
              <a:gd name="T32" fmla="*/ 1417 w 2560"/>
              <a:gd name="T33" fmla="*/ 691 h 2560"/>
              <a:gd name="T34" fmla="*/ 1333 w 2560"/>
              <a:gd name="T35" fmla="*/ 531 h 2560"/>
              <a:gd name="T36" fmla="*/ 2400 w 2560"/>
              <a:gd name="T37" fmla="*/ 368 h 2560"/>
              <a:gd name="T38" fmla="*/ 1419 w 2560"/>
              <a:gd name="T39" fmla="*/ 1623 h 2560"/>
              <a:gd name="T40" fmla="*/ 1659 w 2560"/>
              <a:gd name="T41" fmla="*/ 1472 h 2560"/>
              <a:gd name="T42" fmla="*/ 901 w 2560"/>
              <a:gd name="T43" fmla="*/ 1365 h 2560"/>
              <a:gd name="T44" fmla="*/ 935 w 2560"/>
              <a:gd name="T45" fmla="*/ 1572 h 2560"/>
              <a:gd name="T46" fmla="*/ 160 w 2560"/>
              <a:gd name="T47" fmla="*/ 959 h 2560"/>
              <a:gd name="T48" fmla="*/ 2077 w 2560"/>
              <a:gd name="T49" fmla="*/ 2203 h 2560"/>
              <a:gd name="T50" fmla="*/ 484 w 2560"/>
              <a:gd name="T51" fmla="*/ 2201 h 2560"/>
              <a:gd name="T52" fmla="*/ 524 w 2560"/>
              <a:gd name="T53" fmla="*/ 2103 h 2560"/>
              <a:gd name="T54" fmla="*/ 1280 w 2560"/>
              <a:gd name="T55" fmla="*/ 2251 h 2560"/>
              <a:gd name="T56" fmla="*/ 2036 w 2560"/>
              <a:gd name="T57" fmla="*/ 2103 h 2560"/>
              <a:gd name="T58" fmla="*/ 2076 w 2560"/>
              <a:gd name="T59" fmla="*/ 2201 h 2560"/>
              <a:gd name="T60" fmla="*/ 1280 w 2560"/>
              <a:gd name="T61" fmla="*/ 2024 h 2560"/>
              <a:gd name="T62" fmla="*/ 1925 w 2560"/>
              <a:gd name="T63" fmla="*/ 1907 h 2560"/>
              <a:gd name="T64" fmla="*/ 1962 w 2560"/>
              <a:gd name="T65" fmla="*/ 2007 h 2560"/>
              <a:gd name="T66" fmla="*/ 598 w 2560"/>
              <a:gd name="T67" fmla="*/ 2008 h 2560"/>
              <a:gd name="T68" fmla="*/ 635 w 2560"/>
              <a:gd name="T69" fmla="*/ 1907 h 2560"/>
              <a:gd name="T70" fmla="*/ 750 w 2560"/>
              <a:gd name="T71" fmla="*/ 1711 h 2560"/>
              <a:gd name="T72" fmla="*/ 1811 w 2560"/>
              <a:gd name="T73" fmla="*/ 1713 h 2560"/>
              <a:gd name="T74" fmla="*/ 1814 w 2560"/>
              <a:gd name="T75" fmla="*/ 1710 h 2560"/>
              <a:gd name="T76" fmla="*/ 1847 w 2560"/>
              <a:gd name="T77" fmla="*/ 1811 h 2560"/>
              <a:gd name="T78" fmla="*/ 1280 w 2560"/>
              <a:gd name="T79" fmla="*/ 1907 h 2560"/>
              <a:gd name="T80" fmla="*/ 713 w 2560"/>
              <a:gd name="T81" fmla="*/ 1811 h 2560"/>
              <a:gd name="T82" fmla="*/ 747 w 2560"/>
              <a:gd name="T83" fmla="*/ 1710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0" h="2560">
                <a:moveTo>
                  <a:pt x="2446" y="195"/>
                </a:moveTo>
                <a:cubicBezTo>
                  <a:pt x="2405" y="169"/>
                  <a:pt x="2107" y="0"/>
                  <a:pt x="1280" y="0"/>
                </a:cubicBezTo>
                <a:cubicBezTo>
                  <a:pt x="453" y="0"/>
                  <a:pt x="156" y="169"/>
                  <a:pt x="115" y="195"/>
                </a:cubicBezTo>
                <a:cubicBezTo>
                  <a:pt x="82" y="215"/>
                  <a:pt x="0" y="267"/>
                  <a:pt x="0" y="368"/>
                </a:cubicBezTo>
                <a:cubicBezTo>
                  <a:pt x="0" y="959"/>
                  <a:pt x="0" y="959"/>
                  <a:pt x="0" y="959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2027"/>
                  <a:pt x="0" y="2027"/>
                  <a:pt x="0" y="2027"/>
                </a:cubicBezTo>
                <a:cubicBezTo>
                  <a:pt x="0" y="2192"/>
                  <a:pt x="0" y="2192"/>
                  <a:pt x="0" y="2192"/>
                </a:cubicBezTo>
                <a:cubicBezTo>
                  <a:pt x="0" y="2217"/>
                  <a:pt x="5" y="2239"/>
                  <a:pt x="13" y="2258"/>
                </a:cubicBezTo>
                <a:cubicBezTo>
                  <a:pt x="17" y="2266"/>
                  <a:pt x="21" y="2273"/>
                  <a:pt x="25" y="2280"/>
                </a:cubicBezTo>
                <a:cubicBezTo>
                  <a:pt x="29" y="2286"/>
                  <a:pt x="32" y="2292"/>
                  <a:pt x="36" y="2297"/>
                </a:cubicBezTo>
                <a:cubicBezTo>
                  <a:pt x="42" y="2305"/>
                  <a:pt x="48" y="2312"/>
                  <a:pt x="55" y="2318"/>
                </a:cubicBezTo>
                <a:cubicBezTo>
                  <a:pt x="70" y="2334"/>
                  <a:pt x="87" y="2346"/>
                  <a:pt x="100" y="2355"/>
                </a:cubicBezTo>
                <a:cubicBezTo>
                  <a:pt x="106" y="2359"/>
                  <a:pt x="110" y="2362"/>
                  <a:pt x="115" y="2364"/>
                </a:cubicBezTo>
                <a:cubicBezTo>
                  <a:pt x="156" y="2390"/>
                  <a:pt x="453" y="2560"/>
                  <a:pt x="1280" y="2560"/>
                </a:cubicBezTo>
                <a:cubicBezTo>
                  <a:pt x="2107" y="2560"/>
                  <a:pt x="2405" y="2390"/>
                  <a:pt x="2446" y="2364"/>
                </a:cubicBezTo>
                <a:cubicBezTo>
                  <a:pt x="2450" y="2362"/>
                  <a:pt x="2455" y="2359"/>
                  <a:pt x="2460" y="2355"/>
                </a:cubicBezTo>
                <a:cubicBezTo>
                  <a:pt x="2473" y="2346"/>
                  <a:pt x="2490" y="2334"/>
                  <a:pt x="2506" y="2318"/>
                </a:cubicBezTo>
                <a:cubicBezTo>
                  <a:pt x="2512" y="2312"/>
                  <a:pt x="2518" y="2305"/>
                  <a:pt x="2524" y="2297"/>
                </a:cubicBezTo>
                <a:cubicBezTo>
                  <a:pt x="2530" y="2290"/>
                  <a:pt x="2535" y="2281"/>
                  <a:pt x="2540" y="2272"/>
                </a:cubicBezTo>
                <a:cubicBezTo>
                  <a:pt x="2552" y="2250"/>
                  <a:pt x="2560" y="2223"/>
                  <a:pt x="2560" y="2192"/>
                </a:cubicBezTo>
                <a:cubicBezTo>
                  <a:pt x="2560" y="2027"/>
                  <a:pt x="2560" y="2027"/>
                  <a:pt x="2560" y="2027"/>
                </a:cubicBezTo>
                <a:cubicBezTo>
                  <a:pt x="2560" y="1256"/>
                  <a:pt x="2560" y="1256"/>
                  <a:pt x="2560" y="1256"/>
                </a:cubicBezTo>
                <a:cubicBezTo>
                  <a:pt x="2560" y="959"/>
                  <a:pt x="2560" y="959"/>
                  <a:pt x="2560" y="959"/>
                </a:cubicBezTo>
                <a:cubicBezTo>
                  <a:pt x="2560" y="368"/>
                  <a:pt x="2560" y="368"/>
                  <a:pt x="2560" y="368"/>
                </a:cubicBezTo>
                <a:cubicBezTo>
                  <a:pt x="2560" y="267"/>
                  <a:pt x="2478" y="215"/>
                  <a:pt x="2446" y="195"/>
                </a:cubicBezTo>
                <a:moveTo>
                  <a:pt x="160" y="368"/>
                </a:moveTo>
                <a:cubicBezTo>
                  <a:pt x="160" y="355"/>
                  <a:pt x="188" y="338"/>
                  <a:pt x="199" y="331"/>
                </a:cubicBezTo>
                <a:cubicBezTo>
                  <a:pt x="200" y="331"/>
                  <a:pt x="200" y="331"/>
                  <a:pt x="200" y="331"/>
                </a:cubicBezTo>
                <a:cubicBezTo>
                  <a:pt x="200" y="330"/>
                  <a:pt x="200" y="330"/>
                  <a:pt x="200" y="330"/>
                </a:cubicBezTo>
                <a:cubicBezTo>
                  <a:pt x="211" y="324"/>
                  <a:pt x="467" y="167"/>
                  <a:pt x="1227" y="160"/>
                </a:cubicBezTo>
                <a:cubicBezTo>
                  <a:pt x="1227" y="531"/>
                  <a:pt x="1227" y="531"/>
                  <a:pt x="1227" y="531"/>
                </a:cubicBezTo>
                <a:cubicBezTo>
                  <a:pt x="1179" y="540"/>
                  <a:pt x="1159" y="560"/>
                  <a:pt x="1156" y="564"/>
                </a:cubicBezTo>
                <a:cubicBezTo>
                  <a:pt x="1152" y="568"/>
                  <a:pt x="1143" y="578"/>
                  <a:pt x="1143" y="597"/>
                </a:cubicBezTo>
                <a:cubicBezTo>
                  <a:pt x="1143" y="691"/>
                  <a:pt x="1143" y="691"/>
                  <a:pt x="1143" y="691"/>
                </a:cubicBezTo>
                <a:cubicBezTo>
                  <a:pt x="1143" y="724"/>
                  <a:pt x="1143" y="724"/>
                  <a:pt x="1143" y="724"/>
                </a:cubicBezTo>
                <a:cubicBezTo>
                  <a:pt x="1143" y="806"/>
                  <a:pt x="1143" y="806"/>
                  <a:pt x="1143" y="806"/>
                </a:cubicBezTo>
                <a:cubicBezTo>
                  <a:pt x="1143" y="838"/>
                  <a:pt x="1143" y="838"/>
                  <a:pt x="1143" y="838"/>
                </a:cubicBezTo>
                <a:cubicBezTo>
                  <a:pt x="1143" y="923"/>
                  <a:pt x="1143" y="923"/>
                  <a:pt x="1143" y="923"/>
                </a:cubicBezTo>
                <a:cubicBezTo>
                  <a:pt x="1143" y="1144"/>
                  <a:pt x="935" y="1285"/>
                  <a:pt x="915" y="1305"/>
                </a:cubicBezTo>
                <a:cubicBezTo>
                  <a:pt x="915" y="1306"/>
                  <a:pt x="915" y="1306"/>
                  <a:pt x="915" y="1306"/>
                </a:cubicBezTo>
                <a:cubicBezTo>
                  <a:pt x="915" y="1306"/>
                  <a:pt x="915" y="1306"/>
                  <a:pt x="915" y="1306"/>
                </a:cubicBezTo>
                <a:cubicBezTo>
                  <a:pt x="980" y="1325"/>
                  <a:pt x="1096" y="1347"/>
                  <a:pt x="1280" y="1347"/>
                </a:cubicBezTo>
                <a:cubicBezTo>
                  <a:pt x="1464" y="1347"/>
                  <a:pt x="1580" y="1325"/>
                  <a:pt x="1646" y="1307"/>
                </a:cubicBezTo>
                <a:cubicBezTo>
                  <a:pt x="1645" y="1306"/>
                  <a:pt x="1645" y="1306"/>
                  <a:pt x="1645" y="1305"/>
                </a:cubicBezTo>
                <a:cubicBezTo>
                  <a:pt x="1645" y="1305"/>
                  <a:pt x="1645" y="1305"/>
                  <a:pt x="1645" y="1305"/>
                </a:cubicBezTo>
                <a:cubicBezTo>
                  <a:pt x="1625" y="1285"/>
                  <a:pt x="1421" y="1147"/>
                  <a:pt x="1417" y="930"/>
                </a:cubicBezTo>
                <a:cubicBezTo>
                  <a:pt x="1417" y="838"/>
                  <a:pt x="1417" y="838"/>
                  <a:pt x="1417" y="838"/>
                </a:cubicBezTo>
                <a:cubicBezTo>
                  <a:pt x="1417" y="806"/>
                  <a:pt x="1417" y="806"/>
                  <a:pt x="1417" y="806"/>
                </a:cubicBezTo>
                <a:cubicBezTo>
                  <a:pt x="1417" y="724"/>
                  <a:pt x="1417" y="724"/>
                  <a:pt x="1417" y="724"/>
                </a:cubicBezTo>
                <a:cubicBezTo>
                  <a:pt x="1417" y="691"/>
                  <a:pt x="1417" y="691"/>
                  <a:pt x="1417" y="691"/>
                </a:cubicBezTo>
                <a:cubicBezTo>
                  <a:pt x="1417" y="597"/>
                  <a:pt x="1417" y="597"/>
                  <a:pt x="1417" y="597"/>
                </a:cubicBezTo>
                <a:cubicBezTo>
                  <a:pt x="1417" y="578"/>
                  <a:pt x="1408" y="568"/>
                  <a:pt x="1405" y="564"/>
                </a:cubicBezTo>
                <a:cubicBezTo>
                  <a:pt x="1401" y="560"/>
                  <a:pt x="1382" y="540"/>
                  <a:pt x="1333" y="531"/>
                </a:cubicBezTo>
                <a:cubicBezTo>
                  <a:pt x="1333" y="160"/>
                  <a:pt x="1333" y="160"/>
                  <a:pt x="1333" y="160"/>
                </a:cubicBezTo>
                <a:cubicBezTo>
                  <a:pt x="2093" y="167"/>
                  <a:pt x="2349" y="324"/>
                  <a:pt x="2361" y="331"/>
                </a:cubicBezTo>
                <a:cubicBezTo>
                  <a:pt x="2372" y="338"/>
                  <a:pt x="2400" y="355"/>
                  <a:pt x="2400" y="368"/>
                </a:cubicBezTo>
                <a:cubicBezTo>
                  <a:pt x="2400" y="959"/>
                  <a:pt x="2400" y="959"/>
                  <a:pt x="2400" y="959"/>
                </a:cubicBezTo>
                <a:cubicBezTo>
                  <a:pt x="2400" y="1454"/>
                  <a:pt x="2400" y="1454"/>
                  <a:pt x="2400" y="1454"/>
                </a:cubicBezTo>
                <a:cubicBezTo>
                  <a:pt x="2294" y="1505"/>
                  <a:pt x="2009" y="1609"/>
                  <a:pt x="1419" y="1623"/>
                </a:cubicBezTo>
                <a:cubicBezTo>
                  <a:pt x="1559" y="1609"/>
                  <a:pt x="1616" y="1578"/>
                  <a:pt x="1625" y="1572"/>
                </a:cubicBezTo>
                <a:cubicBezTo>
                  <a:pt x="1635" y="1566"/>
                  <a:pt x="1659" y="1550"/>
                  <a:pt x="1659" y="1520"/>
                </a:cubicBezTo>
                <a:cubicBezTo>
                  <a:pt x="1659" y="1472"/>
                  <a:pt x="1659" y="1472"/>
                  <a:pt x="1659" y="1472"/>
                </a:cubicBezTo>
                <a:cubicBezTo>
                  <a:pt x="1659" y="1365"/>
                  <a:pt x="1659" y="1365"/>
                  <a:pt x="1659" y="1365"/>
                </a:cubicBezTo>
                <a:cubicBezTo>
                  <a:pt x="1589" y="1384"/>
                  <a:pt x="1468" y="1407"/>
                  <a:pt x="1280" y="1407"/>
                </a:cubicBezTo>
                <a:cubicBezTo>
                  <a:pt x="1092" y="1407"/>
                  <a:pt x="971" y="1384"/>
                  <a:pt x="901" y="1365"/>
                </a:cubicBezTo>
                <a:cubicBezTo>
                  <a:pt x="901" y="1472"/>
                  <a:pt x="901" y="1472"/>
                  <a:pt x="901" y="1472"/>
                </a:cubicBezTo>
                <a:cubicBezTo>
                  <a:pt x="901" y="1520"/>
                  <a:pt x="901" y="1520"/>
                  <a:pt x="901" y="1520"/>
                </a:cubicBezTo>
                <a:cubicBezTo>
                  <a:pt x="901" y="1550"/>
                  <a:pt x="926" y="1566"/>
                  <a:pt x="935" y="1572"/>
                </a:cubicBezTo>
                <a:cubicBezTo>
                  <a:pt x="945" y="1578"/>
                  <a:pt x="1001" y="1609"/>
                  <a:pt x="1141" y="1623"/>
                </a:cubicBezTo>
                <a:cubicBezTo>
                  <a:pt x="552" y="1609"/>
                  <a:pt x="266" y="1505"/>
                  <a:pt x="160" y="1454"/>
                </a:cubicBezTo>
                <a:cubicBezTo>
                  <a:pt x="160" y="959"/>
                  <a:pt x="160" y="959"/>
                  <a:pt x="160" y="959"/>
                </a:cubicBezTo>
                <a:lnTo>
                  <a:pt x="160" y="368"/>
                </a:lnTo>
                <a:close/>
                <a:moveTo>
                  <a:pt x="2076" y="2201"/>
                </a:moveTo>
                <a:cubicBezTo>
                  <a:pt x="2077" y="2203"/>
                  <a:pt x="2077" y="2203"/>
                  <a:pt x="2077" y="2203"/>
                </a:cubicBezTo>
                <a:cubicBezTo>
                  <a:pt x="1839" y="2305"/>
                  <a:pt x="1571" y="2357"/>
                  <a:pt x="1280" y="2358"/>
                </a:cubicBezTo>
                <a:cubicBezTo>
                  <a:pt x="989" y="2357"/>
                  <a:pt x="721" y="2305"/>
                  <a:pt x="483" y="2203"/>
                </a:cubicBezTo>
                <a:cubicBezTo>
                  <a:pt x="484" y="2201"/>
                  <a:pt x="484" y="2201"/>
                  <a:pt x="484" y="2201"/>
                </a:cubicBezTo>
                <a:cubicBezTo>
                  <a:pt x="452" y="2188"/>
                  <a:pt x="450" y="2168"/>
                  <a:pt x="463" y="2135"/>
                </a:cubicBezTo>
                <a:cubicBezTo>
                  <a:pt x="476" y="2102"/>
                  <a:pt x="492" y="2089"/>
                  <a:pt x="524" y="2103"/>
                </a:cubicBezTo>
                <a:cubicBezTo>
                  <a:pt x="524" y="2103"/>
                  <a:pt x="524" y="2103"/>
                  <a:pt x="524" y="2103"/>
                </a:cubicBezTo>
                <a:cubicBezTo>
                  <a:pt x="527" y="2104"/>
                  <a:pt x="527" y="2104"/>
                  <a:pt x="527" y="2104"/>
                </a:cubicBezTo>
                <a:cubicBezTo>
                  <a:pt x="527" y="2105"/>
                  <a:pt x="527" y="2105"/>
                  <a:pt x="527" y="2105"/>
                </a:cubicBezTo>
                <a:cubicBezTo>
                  <a:pt x="751" y="2201"/>
                  <a:pt x="1004" y="2250"/>
                  <a:pt x="1280" y="2251"/>
                </a:cubicBezTo>
                <a:cubicBezTo>
                  <a:pt x="1556" y="2250"/>
                  <a:pt x="1810" y="2201"/>
                  <a:pt x="2034" y="2105"/>
                </a:cubicBezTo>
                <a:cubicBezTo>
                  <a:pt x="2033" y="2104"/>
                  <a:pt x="2033" y="2104"/>
                  <a:pt x="2033" y="2104"/>
                </a:cubicBezTo>
                <a:cubicBezTo>
                  <a:pt x="2036" y="2103"/>
                  <a:pt x="2036" y="2103"/>
                  <a:pt x="2036" y="2103"/>
                </a:cubicBezTo>
                <a:cubicBezTo>
                  <a:pt x="2036" y="2103"/>
                  <a:pt x="2036" y="2103"/>
                  <a:pt x="2036" y="2103"/>
                </a:cubicBezTo>
                <a:cubicBezTo>
                  <a:pt x="2069" y="2089"/>
                  <a:pt x="2084" y="2102"/>
                  <a:pt x="2097" y="2135"/>
                </a:cubicBezTo>
                <a:cubicBezTo>
                  <a:pt x="2110" y="2168"/>
                  <a:pt x="2108" y="2188"/>
                  <a:pt x="2076" y="2201"/>
                </a:cubicBezTo>
                <a:moveTo>
                  <a:pt x="638" y="1908"/>
                </a:moveTo>
                <a:cubicBezTo>
                  <a:pt x="638" y="1909"/>
                  <a:pt x="638" y="1909"/>
                  <a:pt x="638" y="1909"/>
                </a:cubicBezTo>
                <a:cubicBezTo>
                  <a:pt x="834" y="1985"/>
                  <a:pt x="1050" y="2023"/>
                  <a:pt x="1280" y="2024"/>
                </a:cubicBezTo>
                <a:cubicBezTo>
                  <a:pt x="1510" y="2023"/>
                  <a:pt x="1726" y="1985"/>
                  <a:pt x="1922" y="1909"/>
                </a:cubicBezTo>
                <a:cubicBezTo>
                  <a:pt x="1922" y="1908"/>
                  <a:pt x="1922" y="1908"/>
                  <a:pt x="1922" y="1908"/>
                </a:cubicBezTo>
                <a:cubicBezTo>
                  <a:pt x="1925" y="1907"/>
                  <a:pt x="1925" y="1907"/>
                  <a:pt x="1925" y="1907"/>
                </a:cubicBezTo>
                <a:cubicBezTo>
                  <a:pt x="1925" y="1907"/>
                  <a:pt x="1925" y="1907"/>
                  <a:pt x="1925" y="1907"/>
                </a:cubicBezTo>
                <a:cubicBezTo>
                  <a:pt x="1958" y="1895"/>
                  <a:pt x="1973" y="1907"/>
                  <a:pt x="1985" y="1941"/>
                </a:cubicBezTo>
                <a:cubicBezTo>
                  <a:pt x="1997" y="1974"/>
                  <a:pt x="1995" y="1994"/>
                  <a:pt x="1962" y="2007"/>
                </a:cubicBezTo>
                <a:cubicBezTo>
                  <a:pt x="1962" y="2008"/>
                  <a:pt x="1962" y="2008"/>
                  <a:pt x="1962" y="2008"/>
                </a:cubicBezTo>
                <a:cubicBezTo>
                  <a:pt x="1753" y="2089"/>
                  <a:pt x="1524" y="2130"/>
                  <a:pt x="1280" y="2130"/>
                </a:cubicBezTo>
                <a:cubicBezTo>
                  <a:pt x="1036" y="2130"/>
                  <a:pt x="807" y="2089"/>
                  <a:pt x="598" y="2008"/>
                </a:cubicBezTo>
                <a:cubicBezTo>
                  <a:pt x="598" y="2007"/>
                  <a:pt x="598" y="2007"/>
                  <a:pt x="598" y="2007"/>
                </a:cubicBezTo>
                <a:cubicBezTo>
                  <a:pt x="566" y="1994"/>
                  <a:pt x="563" y="1974"/>
                  <a:pt x="575" y="1941"/>
                </a:cubicBezTo>
                <a:cubicBezTo>
                  <a:pt x="587" y="1907"/>
                  <a:pt x="602" y="1895"/>
                  <a:pt x="635" y="1907"/>
                </a:cubicBezTo>
                <a:cubicBezTo>
                  <a:pt x="635" y="1907"/>
                  <a:pt x="635" y="1907"/>
                  <a:pt x="635" y="1907"/>
                </a:cubicBezTo>
                <a:lnTo>
                  <a:pt x="638" y="1908"/>
                </a:lnTo>
                <a:close/>
                <a:moveTo>
                  <a:pt x="750" y="1711"/>
                </a:moveTo>
                <a:cubicBezTo>
                  <a:pt x="749" y="1713"/>
                  <a:pt x="749" y="1713"/>
                  <a:pt x="749" y="1713"/>
                </a:cubicBezTo>
                <a:cubicBezTo>
                  <a:pt x="915" y="1770"/>
                  <a:pt x="1094" y="1800"/>
                  <a:pt x="1280" y="1800"/>
                </a:cubicBezTo>
                <a:cubicBezTo>
                  <a:pt x="1467" y="1800"/>
                  <a:pt x="1645" y="1770"/>
                  <a:pt x="1811" y="1713"/>
                </a:cubicBezTo>
                <a:cubicBezTo>
                  <a:pt x="1811" y="1711"/>
                  <a:pt x="1811" y="1711"/>
                  <a:pt x="1811" y="1711"/>
                </a:cubicBezTo>
                <a:cubicBezTo>
                  <a:pt x="1814" y="1711"/>
                  <a:pt x="1814" y="1711"/>
                  <a:pt x="1814" y="1711"/>
                </a:cubicBezTo>
                <a:cubicBezTo>
                  <a:pt x="1814" y="1710"/>
                  <a:pt x="1814" y="1710"/>
                  <a:pt x="1814" y="1710"/>
                </a:cubicBezTo>
                <a:cubicBezTo>
                  <a:pt x="1847" y="1699"/>
                  <a:pt x="1862" y="1713"/>
                  <a:pt x="1873" y="1747"/>
                </a:cubicBezTo>
                <a:cubicBezTo>
                  <a:pt x="1884" y="1781"/>
                  <a:pt x="1881" y="1800"/>
                  <a:pt x="1848" y="1811"/>
                </a:cubicBezTo>
                <a:cubicBezTo>
                  <a:pt x="1847" y="1811"/>
                  <a:pt x="1847" y="1811"/>
                  <a:pt x="1847" y="1811"/>
                </a:cubicBezTo>
                <a:cubicBezTo>
                  <a:pt x="1847" y="1811"/>
                  <a:pt x="1847" y="1811"/>
                  <a:pt x="1847" y="1811"/>
                </a:cubicBezTo>
                <a:cubicBezTo>
                  <a:pt x="1848" y="1813"/>
                  <a:pt x="1848" y="1813"/>
                  <a:pt x="1848" y="1813"/>
                </a:cubicBezTo>
                <a:cubicBezTo>
                  <a:pt x="1670" y="1875"/>
                  <a:pt x="1479" y="1906"/>
                  <a:pt x="1280" y="1907"/>
                </a:cubicBezTo>
                <a:cubicBezTo>
                  <a:pt x="1081" y="1906"/>
                  <a:pt x="890" y="1875"/>
                  <a:pt x="712" y="1813"/>
                </a:cubicBezTo>
                <a:cubicBezTo>
                  <a:pt x="713" y="1811"/>
                  <a:pt x="713" y="1811"/>
                  <a:pt x="713" y="1811"/>
                </a:cubicBezTo>
                <a:cubicBezTo>
                  <a:pt x="713" y="1811"/>
                  <a:pt x="713" y="1811"/>
                  <a:pt x="713" y="1811"/>
                </a:cubicBezTo>
                <a:cubicBezTo>
                  <a:pt x="713" y="1811"/>
                  <a:pt x="713" y="1811"/>
                  <a:pt x="713" y="1811"/>
                </a:cubicBezTo>
                <a:cubicBezTo>
                  <a:pt x="679" y="1800"/>
                  <a:pt x="676" y="1781"/>
                  <a:pt x="687" y="1747"/>
                </a:cubicBezTo>
                <a:cubicBezTo>
                  <a:pt x="698" y="1713"/>
                  <a:pt x="713" y="1699"/>
                  <a:pt x="747" y="1710"/>
                </a:cubicBezTo>
                <a:cubicBezTo>
                  <a:pt x="747" y="1711"/>
                  <a:pt x="747" y="1711"/>
                  <a:pt x="747" y="1711"/>
                </a:cubicBezTo>
                <a:lnTo>
                  <a:pt x="750" y="1711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107">
            <a:extLst>
              <a:ext uri="{FF2B5EF4-FFF2-40B4-BE49-F238E27FC236}">
                <a16:creationId xmlns:a16="http://schemas.microsoft.com/office/drawing/2014/main" id="{C6033DC9-A789-4D41-BC78-E97B56BF99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32865" y="3684386"/>
            <a:ext cx="528301" cy="515305"/>
            <a:chOff x="1705" y="62"/>
            <a:chExt cx="6382" cy="6225"/>
          </a:xfrm>
          <a:solidFill>
            <a:schemeClr val="tx1">
              <a:lumMod val="75000"/>
            </a:schemeClr>
          </a:solidFill>
        </p:grpSpPr>
        <p:sp>
          <p:nvSpPr>
            <p:cNvPr id="66" name="Freeform 108">
              <a:extLst>
                <a:ext uri="{FF2B5EF4-FFF2-40B4-BE49-F238E27FC236}">
                  <a16:creationId xmlns:a16="http://schemas.microsoft.com/office/drawing/2014/main" id="{4ABE1FB2-E438-4E39-A321-B2DD73AFF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" y="5202"/>
              <a:ext cx="3756" cy="1085"/>
            </a:xfrm>
            <a:custGeom>
              <a:avLst/>
              <a:gdLst>
                <a:gd name="T0" fmla="*/ 1453 w 1506"/>
                <a:gd name="T1" fmla="*/ 239 h 438"/>
                <a:gd name="T2" fmla="*/ 1056 w 1506"/>
                <a:gd name="T3" fmla="*/ 196 h 438"/>
                <a:gd name="T4" fmla="*/ 1003 w 1506"/>
                <a:gd name="T5" fmla="*/ 137 h 438"/>
                <a:gd name="T6" fmla="*/ 1003 w 1506"/>
                <a:gd name="T7" fmla="*/ 0 h 438"/>
                <a:gd name="T8" fmla="*/ 503 w 1506"/>
                <a:gd name="T9" fmla="*/ 0 h 438"/>
                <a:gd name="T10" fmla="*/ 503 w 1506"/>
                <a:gd name="T11" fmla="*/ 137 h 438"/>
                <a:gd name="T12" fmla="*/ 450 w 1506"/>
                <a:gd name="T13" fmla="*/ 196 h 438"/>
                <a:gd name="T14" fmla="*/ 53 w 1506"/>
                <a:gd name="T15" fmla="*/ 239 h 438"/>
                <a:gd name="T16" fmla="*/ 0 w 1506"/>
                <a:gd name="T17" fmla="*/ 299 h 438"/>
                <a:gd name="T18" fmla="*/ 0 w 1506"/>
                <a:gd name="T19" fmla="*/ 390 h 438"/>
                <a:gd name="T20" fmla="*/ 52 w 1506"/>
                <a:gd name="T21" fmla="*/ 432 h 438"/>
                <a:gd name="T22" fmla="*/ 753 w 1506"/>
                <a:gd name="T23" fmla="*/ 371 h 438"/>
                <a:gd name="T24" fmla="*/ 1454 w 1506"/>
                <a:gd name="T25" fmla="*/ 432 h 438"/>
                <a:gd name="T26" fmla="*/ 1506 w 1506"/>
                <a:gd name="T27" fmla="*/ 390 h 438"/>
                <a:gd name="T28" fmla="*/ 1506 w 1506"/>
                <a:gd name="T29" fmla="*/ 299 h 438"/>
                <a:gd name="T30" fmla="*/ 1453 w 1506"/>
                <a:gd name="T31" fmla="*/ 23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06" h="438">
                  <a:moveTo>
                    <a:pt x="1453" y="239"/>
                  </a:moveTo>
                  <a:cubicBezTo>
                    <a:pt x="1056" y="196"/>
                    <a:pt x="1056" y="196"/>
                    <a:pt x="1056" y="196"/>
                  </a:cubicBezTo>
                  <a:cubicBezTo>
                    <a:pt x="1026" y="193"/>
                    <a:pt x="1003" y="166"/>
                    <a:pt x="1003" y="137"/>
                  </a:cubicBezTo>
                  <a:cubicBezTo>
                    <a:pt x="1003" y="0"/>
                    <a:pt x="1003" y="0"/>
                    <a:pt x="1003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3" y="137"/>
                    <a:pt x="503" y="137"/>
                    <a:pt x="503" y="137"/>
                  </a:cubicBezTo>
                  <a:cubicBezTo>
                    <a:pt x="503" y="166"/>
                    <a:pt x="480" y="193"/>
                    <a:pt x="450" y="196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24" y="243"/>
                    <a:pt x="0" y="269"/>
                    <a:pt x="0" y="299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19"/>
                    <a:pt x="23" y="438"/>
                    <a:pt x="52" y="432"/>
                  </a:cubicBezTo>
                  <a:cubicBezTo>
                    <a:pt x="52" y="432"/>
                    <a:pt x="333" y="371"/>
                    <a:pt x="753" y="371"/>
                  </a:cubicBezTo>
                  <a:cubicBezTo>
                    <a:pt x="1173" y="371"/>
                    <a:pt x="1454" y="432"/>
                    <a:pt x="1454" y="432"/>
                  </a:cubicBezTo>
                  <a:cubicBezTo>
                    <a:pt x="1483" y="438"/>
                    <a:pt x="1506" y="419"/>
                    <a:pt x="1506" y="390"/>
                  </a:cubicBezTo>
                  <a:cubicBezTo>
                    <a:pt x="1506" y="299"/>
                    <a:pt x="1506" y="299"/>
                    <a:pt x="1506" y="299"/>
                  </a:cubicBezTo>
                  <a:cubicBezTo>
                    <a:pt x="1506" y="269"/>
                    <a:pt x="1482" y="243"/>
                    <a:pt x="1453" y="239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9">
              <a:extLst>
                <a:ext uri="{FF2B5EF4-FFF2-40B4-BE49-F238E27FC236}">
                  <a16:creationId xmlns:a16="http://schemas.microsoft.com/office/drawing/2014/main" id="{56E23D1E-52F8-45B0-8732-4ADF2B3D9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5" y="62"/>
              <a:ext cx="6382" cy="4744"/>
            </a:xfrm>
            <a:custGeom>
              <a:avLst/>
              <a:gdLst>
                <a:gd name="T0" fmla="*/ 2434 w 2558"/>
                <a:gd name="T1" fmla="*/ 86 h 1917"/>
                <a:gd name="T2" fmla="*/ 2324 w 2558"/>
                <a:gd name="T3" fmla="*/ 0 h 1917"/>
                <a:gd name="T4" fmla="*/ 1966 w 2558"/>
                <a:gd name="T5" fmla="*/ 0 h 1917"/>
                <a:gd name="T6" fmla="*/ 338 w 2558"/>
                <a:gd name="T7" fmla="*/ 0 h 1917"/>
                <a:gd name="T8" fmla="*/ 234 w 2558"/>
                <a:gd name="T9" fmla="*/ 0 h 1917"/>
                <a:gd name="T10" fmla="*/ 124 w 2558"/>
                <a:gd name="T11" fmla="*/ 86 h 1917"/>
                <a:gd name="T12" fmla="*/ 0 w 2558"/>
                <a:gd name="T13" fmla="*/ 959 h 1917"/>
                <a:gd name="T14" fmla="*/ 124 w 2558"/>
                <a:gd name="T15" fmla="*/ 1832 h 1917"/>
                <a:gd name="T16" fmla="*/ 234 w 2558"/>
                <a:gd name="T17" fmla="*/ 1917 h 1917"/>
                <a:gd name="T18" fmla="*/ 338 w 2558"/>
                <a:gd name="T19" fmla="*/ 1917 h 1917"/>
                <a:gd name="T20" fmla="*/ 1966 w 2558"/>
                <a:gd name="T21" fmla="*/ 1917 h 1917"/>
                <a:gd name="T22" fmla="*/ 2324 w 2558"/>
                <a:gd name="T23" fmla="*/ 1917 h 1917"/>
                <a:gd name="T24" fmla="*/ 2434 w 2558"/>
                <a:gd name="T25" fmla="*/ 1832 h 1917"/>
                <a:gd name="T26" fmla="*/ 2558 w 2558"/>
                <a:gd name="T27" fmla="*/ 959 h 1917"/>
                <a:gd name="T28" fmla="*/ 2434 w 2558"/>
                <a:gd name="T29" fmla="*/ 86 h 1917"/>
                <a:gd name="T30" fmla="*/ 2257 w 2558"/>
                <a:gd name="T31" fmla="*/ 1704 h 1917"/>
                <a:gd name="T32" fmla="*/ 1966 w 2558"/>
                <a:gd name="T33" fmla="*/ 1704 h 1917"/>
                <a:gd name="T34" fmla="*/ 338 w 2558"/>
                <a:gd name="T35" fmla="*/ 1704 h 1917"/>
                <a:gd name="T36" fmla="*/ 301 w 2558"/>
                <a:gd name="T37" fmla="*/ 1704 h 1917"/>
                <a:gd name="T38" fmla="*/ 213 w 2558"/>
                <a:gd name="T39" fmla="*/ 959 h 1917"/>
                <a:gd name="T40" fmla="*/ 301 w 2558"/>
                <a:gd name="T41" fmla="*/ 213 h 1917"/>
                <a:gd name="T42" fmla="*/ 338 w 2558"/>
                <a:gd name="T43" fmla="*/ 213 h 1917"/>
                <a:gd name="T44" fmla="*/ 1966 w 2558"/>
                <a:gd name="T45" fmla="*/ 213 h 1917"/>
                <a:gd name="T46" fmla="*/ 2257 w 2558"/>
                <a:gd name="T47" fmla="*/ 213 h 1917"/>
                <a:gd name="T48" fmla="*/ 2345 w 2558"/>
                <a:gd name="T49" fmla="*/ 959 h 1917"/>
                <a:gd name="T50" fmla="*/ 2257 w 2558"/>
                <a:gd name="T51" fmla="*/ 1704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8" h="1917">
                  <a:moveTo>
                    <a:pt x="2434" y="86"/>
                  </a:moveTo>
                  <a:cubicBezTo>
                    <a:pt x="2421" y="62"/>
                    <a:pt x="2388" y="0"/>
                    <a:pt x="2324" y="0"/>
                  </a:cubicBezTo>
                  <a:cubicBezTo>
                    <a:pt x="1966" y="0"/>
                    <a:pt x="1966" y="0"/>
                    <a:pt x="1966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170" y="0"/>
                    <a:pt x="137" y="62"/>
                    <a:pt x="124" y="86"/>
                  </a:cubicBezTo>
                  <a:cubicBezTo>
                    <a:pt x="107" y="116"/>
                    <a:pt x="0" y="340"/>
                    <a:pt x="0" y="959"/>
                  </a:cubicBezTo>
                  <a:cubicBezTo>
                    <a:pt x="0" y="1578"/>
                    <a:pt x="107" y="1801"/>
                    <a:pt x="124" y="1832"/>
                  </a:cubicBezTo>
                  <a:cubicBezTo>
                    <a:pt x="137" y="1856"/>
                    <a:pt x="170" y="1917"/>
                    <a:pt x="234" y="1917"/>
                  </a:cubicBezTo>
                  <a:cubicBezTo>
                    <a:pt x="338" y="1917"/>
                    <a:pt x="338" y="1917"/>
                    <a:pt x="338" y="1917"/>
                  </a:cubicBezTo>
                  <a:cubicBezTo>
                    <a:pt x="1966" y="1917"/>
                    <a:pt x="1966" y="1917"/>
                    <a:pt x="1966" y="1917"/>
                  </a:cubicBezTo>
                  <a:cubicBezTo>
                    <a:pt x="2324" y="1917"/>
                    <a:pt x="2324" y="1917"/>
                    <a:pt x="2324" y="1917"/>
                  </a:cubicBezTo>
                  <a:cubicBezTo>
                    <a:pt x="2388" y="1917"/>
                    <a:pt x="2421" y="1856"/>
                    <a:pt x="2434" y="1832"/>
                  </a:cubicBezTo>
                  <a:cubicBezTo>
                    <a:pt x="2450" y="1801"/>
                    <a:pt x="2558" y="1578"/>
                    <a:pt x="2558" y="959"/>
                  </a:cubicBezTo>
                  <a:cubicBezTo>
                    <a:pt x="2558" y="340"/>
                    <a:pt x="2450" y="116"/>
                    <a:pt x="2434" y="86"/>
                  </a:cubicBezTo>
                  <a:moveTo>
                    <a:pt x="2257" y="1704"/>
                  </a:moveTo>
                  <a:cubicBezTo>
                    <a:pt x="1966" y="1704"/>
                    <a:pt x="1966" y="1704"/>
                    <a:pt x="1966" y="1704"/>
                  </a:cubicBezTo>
                  <a:cubicBezTo>
                    <a:pt x="338" y="1704"/>
                    <a:pt x="338" y="1704"/>
                    <a:pt x="338" y="1704"/>
                  </a:cubicBezTo>
                  <a:cubicBezTo>
                    <a:pt x="301" y="1704"/>
                    <a:pt x="301" y="1704"/>
                    <a:pt x="301" y="1704"/>
                  </a:cubicBezTo>
                  <a:cubicBezTo>
                    <a:pt x="275" y="1634"/>
                    <a:pt x="213" y="1417"/>
                    <a:pt x="213" y="959"/>
                  </a:cubicBezTo>
                  <a:cubicBezTo>
                    <a:pt x="213" y="500"/>
                    <a:pt x="275" y="283"/>
                    <a:pt x="301" y="213"/>
                  </a:cubicBezTo>
                  <a:cubicBezTo>
                    <a:pt x="338" y="213"/>
                    <a:pt x="338" y="213"/>
                    <a:pt x="338" y="213"/>
                  </a:cubicBezTo>
                  <a:cubicBezTo>
                    <a:pt x="1966" y="213"/>
                    <a:pt x="1966" y="213"/>
                    <a:pt x="1966" y="213"/>
                  </a:cubicBezTo>
                  <a:cubicBezTo>
                    <a:pt x="2257" y="213"/>
                    <a:pt x="2257" y="213"/>
                    <a:pt x="2257" y="213"/>
                  </a:cubicBezTo>
                  <a:cubicBezTo>
                    <a:pt x="2283" y="284"/>
                    <a:pt x="2345" y="501"/>
                    <a:pt x="2345" y="959"/>
                  </a:cubicBezTo>
                  <a:cubicBezTo>
                    <a:pt x="2345" y="1416"/>
                    <a:pt x="2283" y="1633"/>
                    <a:pt x="2257" y="1704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0">
              <a:extLst>
                <a:ext uri="{FF2B5EF4-FFF2-40B4-BE49-F238E27FC236}">
                  <a16:creationId xmlns:a16="http://schemas.microsoft.com/office/drawing/2014/main" id="{D6815FD3-2728-4EF6-BD6E-6EA8161C0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" y="916"/>
              <a:ext cx="5745" cy="3037"/>
            </a:xfrm>
            <a:custGeom>
              <a:avLst/>
              <a:gdLst>
                <a:gd name="T0" fmla="*/ 2276 w 2303"/>
                <a:gd name="T1" fmla="*/ 677 h 1227"/>
                <a:gd name="T2" fmla="*/ 1409 w 2303"/>
                <a:gd name="T3" fmla="*/ 677 h 1227"/>
                <a:gd name="T4" fmla="*/ 1338 w 2303"/>
                <a:gd name="T5" fmla="*/ 728 h 1227"/>
                <a:gd name="T6" fmla="*/ 1306 w 2303"/>
                <a:gd name="T7" fmla="*/ 820 h 1227"/>
                <a:gd name="T8" fmla="*/ 1210 w 2303"/>
                <a:gd name="T9" fmla="*/ 66 h 1227"/>
                <a:gd name="T10" fmla="*/ 1167 w 2303"/>
                <a:gd name="T11" fmla="*/ 7 h 1227"/>
                <a:gd name="T12" fmla="*/ 1137 w 2303"/>
                <a:gd name="T13" fmla="*/ 1 h 1227"/>
                <a:gd name="T14" fmla="*/ 1105 w 2303"/>
                <a:gd name="T15" fmla="*/ 7 h 1227"/>
                <a:gd name="T16" fmla="*/ 1062 w 2303"/>
                <a:gd name="T17" fmla="*/ 64 h 1227"/>
                <a:gd name="T18" fmla="*/ 981 w 2303"/>
                <a:gd name="T19" fmla="*/ 565 h 1227"/>
                <a:gd name="T20" fmla="*/ 946 w 2303"/>
                <a:gd name="T21" fmla="*/ 449 h 1227"/>
                <a:gd name="T22" fmla="*/ 880 w 2303"/>
                <a:gd name="T23" fmla="*/ 397 h 1227"/>
                <a:gd name="T24" fmla="*/ 806 w 2303"/>
                <a:gd name="T25" fmla="*/ 438 h 1227"/>
                <a:gd name="T26" fmla="*/ 688 w 2303"/>
                <a:gd name="T27" fmla="*/ 679 h 1227"/>
                <a:gd name="T28" fmla="*/ 27 w 2303"/>
                <a:gd name="T29" fmla="*/ 679 h 1227"/>
                <a:gd name="T30" fmla="*/ 0 w 2303"/>
                <a:gd name="T31" fmla="*/ 706 h 1227"/>
                <a:gd name="T32" fmla="*/ 0 w 2303"/>
                <a:gd name="T33" fmla="*/ 803 h 1227"/>
                <a:gd name="T34" fmla="*/ 27 w 2303"/>
                <a:gd name="T35" fmla="*/ 829 h 1227"/>
                <a:gd name="T36" fmla="*/ 735 w 2303"/>
                <a:gd name="T37" fmla="*/ 829 h 1227"/>
                <a:gd name="T38" fmla="*/ 802 w 2303"/>
                <a:gd name="T39" fmla="*/ 787 h 1227"/>
                <a:gd name="T40" fmla="*/ 858 w 2303"/>
                <a:gd name="T41" fmla="*/ 674 h 1227"/>
                <a:gd name="T42" fmla="*/ 932 w 2303"/>
                <a:gd name="T43" fmla="*/ 917 h 1227"/>
                <a:gd name="T44" fmla="*/ 1009 w 2303"/>
                <a:gd name="T45" fmla="*/ 969 h 1227"/>
                <a:gd name="T46" fmla="*/ 1078 w 2303"/>
                <a:gd name="T47" fmla="*/ 906 h 1227"/>
                <a:gd name="T48" fmla="*/ 1127 w 2303"/>
                <a:gd name="T49" fmla="*/ 601 h 1227"/>
                <a:gd name="T50" fmla="*/ 1198 w 2303"/>
                <a:gd name="T51" fmla="*/ 1161 h 1227"/>
                <a:gd name="T52" fmla="*/ 1265 w 2303"/>
                <a:gd name="T53" fmla="*/ 1226 h 1227"/>
                <a:gd name="T54" fmla="*/ 1273 w 2303"/>
                <a:gd name="T55" fmla="*/ 1227 h 1227"/>
                <a:gd name="T56" fmla="*/ 1344 w 2303"/>
                <a:gd name="T57" fmla="*/ 1176 h 1227"/>
                <a:gd name="T58" fmla="*/ 1462 w 2303"/>
                <a:gd name="T59" fmla="*/ 828 h 1227"/>
                <a:gd name="T60" fmla="*/ 2276 w 2303"/>
                <a:gd name="T61" fmla="*/ 828 h 1227"/>
                <a:gd name="T62" fmla="*/ 2303 w 2303"/>
                <a:gd name="T63" fmla="*/ 801 h 1227"/>
                <a:gd name="T64" fmla="*/ 2303 w 2303"/>
                <a:gd name="T65" fmla="*/ 704 h 1227"/>
                <a:gd name="T66" fmla="*/ 2276 w 2303"/>
                <a:gd name="T67" fmla="*/ 677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03" h="1227">
                  <a:moveTo>
                    <a:pt x="2276" y="677"/>
                  </a:moveTo>
                  <a:cubicBezTo>
                    <a:pt x="1409" y="677"/>
                    <a:pt x="1409" y="677"/>
                    <a:pt x="1409" y="677"/>
                  </a:cubicBezTo>
                  <a:cubicBezTo>
                    <a:pt x="1377" y="677"/>
                    <a:pt x="1348" y="698"/>
                    <a:pt x="1338" y="728"/>
                  </a:cubicBezTo>
                  <a:cubicBezTo>
                    <a:pt x="1306" y="820"/>
                    <a:pt x="1306" y="820"/>
                    <a:pt x="1306" y="820"/>
                  </a:cubicBezTo>
                  <a:cubicBezTo>
                    <a:pt x="1210" y="66"/>
                    <a:pt x="1210" y="66"/>
                    <a:pt x="1210" y="66"/>
                  </a:cubicBezTo>
                  <a:cubicBezTo>
                    <a:pt x="1207" y="40"/>
                    <a:pt x="1191" y="18"/>
                    <a:pt x="1167" y="7"/>
                  </a:cubicBezTo>
                  <a:cubicBezTo>
                    <a:pt x="1157" y="3"/>
                    <a:pt x="1147" y="1"/>
                    <a:pt x="1137" y="1"/>
                  </a:cubicBezTo>
                  <a:cubicBezTo>
                    <a:pt x="1126" y="0"/>
                    <a:pt x="1115" y="3"/>
                    <a:pt x="1105" y="7"/>
                  </a:cubicBezTo>
                  <a:cubicBezTo>
                    <a:pt x="1082" y="18"/>
                    <a:pt x="1066" y="39"/>
                    <a:pt x="1062" y="64"/>
                  </a:cubicBezTo>
                  <a:cubicBezTo>
                    <a:pt x="981" y="565"/>
                    <a:pt x="981" y="565"/>
                    <a:pt x="981" y="565"/>
                  </a:cubicBezTo>
                  <a:cubicBezTo>
                    <a:pt x="946" y="449"/>
                    <a:pt x="946" y="449"/>
                    <a:pt x="946" y="449"/>
                  </a:cubicBezTo>
                  <a:cubicBezTo>
                    <a:pt x="936" y="420"/>
                    <a:pt x="911" y="399"/>
                    <a:pt x="880" y="397"/>
                  </a:cubicBezTo>
                  <a:cubicBezTo>
                    <a:pt x="849" y="394"/>
                    <a:pt x="820" y="411"/>
                    <a:pt x="806" y="438"/>
                  </a:cubicBezTo>
                  <a:cubicBezTo>
                    <a:pt x="688" y="679"/>
                    <a:pt x="688" y="679"/>
                    <a:pt x="688" y="679"/>
                  </a:cubicBezTo>
                  <a:cubicBezTo>
                    <a:pt x="27" y="679"/>
                    <a:pt x="27" y="679"/>
                    <a:pt x="27" y="679"/>
                  </a:cubicBezTo>
                  <a:cubicBezTo>
                    <a:pt x="12" y="679"/>
                    <a:pt x="0" y="691"/>
                    <a:pt x="0" y="706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0" y="817"/>
                    <a:pt x="12" y="829"/>
                    <a:pt x="27" y="829"/>
                  </a:cubicBezTo>
                  <a:cubicBezTo>
                    <a:pt x="735" y="829"/>
                    <a:pt x="735" y="829"/>
                    <a:pt x="735" y="829"/>
                  </a:cubicBezTo>
                  <a:cubicBezTo>
                    <a:pt x="764" y="829"/>
                    <a:pt x="789" y="813"/>
                    <a:pt x="802" y="787"/>
                  </a:cubicBezTo>
                  <a:cubicBezTo>
                    <a:pt x="858" y="674"/>
                    <a:pt x="858" y="674"/>
                    <a:pt x="858" y="674"/>
                  </a:cubicBezTo>
                  <a:cubicBezTo>
                    <a:pt x="932" y="917"/>
                    <a:pt x="932" y="917"/>
                    <a:pt x="932" y="917"/>
                  </a:cubicBezTo>
                  <a:cubicBezTo>
                    <a:pt x="942" y="950"/>
                    <a:pt x="974" y="972"/>
                    <a:pt x="1009" y="969"/>
                  </a:cubicBezTo>
                  <a:cubicBezTo>
                    <a:pt x="1044" y="967"/>
                    <a:pt x="1072" y="941"/>
                    <a:pt x="1078" y="906"/>
                  </a:cubicBezTo>
                  <a:cubicBezTo>
                    <a:pt x="1127" y="601"/>
                    <a:pt x="1127" y="601"/>
                    <a:pt x="1127" y="601"/>
                  </a:cubicBezTo>
                  <a:cubicBezTo>
                    <a:pt x="1198" y="1161"/>
                    <a:pt x="1198" y="1161"/>
                    <a:pt x="1198" y="1161"/>
                  </a:cubicBezTo>
                  <a:cubicBezTo>
                    <a:pt x="1203" y="1196"/>
                    <a:pt x="1230" y="1223"/>
                    <a:pt x="1265" y="1226"/>
                  </a:cubicBezTo>
                  <a:cubicBezTo>
                    <a:pt x="1268" y="1227"/>
                    <a:pt x="1270" y="1227"/>
                    <a:pt x="1273" y="1227"/>
                  </a:cubicBezTo>
                  <a:cubicBezTo>
                    <a:pt x="1305" y="1227"/>
                    <a:pt x="1333" y="1206"/>
                    <a:pt x="1344" y="1176"/>
                  </a:cubicBezTo>
                  <a:cubicBezTo>
                    <a:pt x="1462" y="828"/>
                    <a:pt x="1462" y="828"/>
                    <a:pt x="1462" y="828"/>
                  </a:cubicBezTo>
                  <a:cubicBezTo>
                    <a:pt x="2276" y="828"/>
                    <a:pt x="2276" y="828"/>
                    <a:pt x="2276" y="828"/>
                  </a:cubicBezTo>
                  <a:cubicBezTo>
                    <a:pt x="2291" y="828"/>
                    <a:pt x="2303" y="816"/>
                    <a:pt x="2303" y="801"/>
                  </a:cubicBezTo>
                  <a:cubicBezTo>
                    <a:pt x="2303" y="704"/>
                    <a:pt x="2303" y="704"/>
                    <a:pt x="2303" y="704"/>
                  </a:cubicBezTo>
                  <a:cubicBezTo>
                    <a:pt x="2303" y="689"/>
                    <a:pt x="2291" y="677"/>
                    <a:pt x="2276" y="677"/>
                  </a:cubicBezTo>
                </a:path>
              </a:pathLst>
            </a:custGeom>
            <a:grpFill/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82">
            <a:extLst>
              <a:ext uri="{FF2B5EF4-FFF2-40B4-BE49-F238E27FC236}">
                <a16:creationId xmlns:a16="http://schemas.microsoft.com/office/drawing/2014/main" id="{4D63E833-5D45-4097-A3BF-916CFA86B84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34680" y="2379629"/>
            <a:ext cx="482531" cy="479865"/>
          </a:xfrm>
          <a:custGeom>
            <a:avLst/>
            <a:gdLst>
              <a:gd name="T0" fmla="*/ 318 w 383"/>
              <a:gd name="T1" fmla="*/ 142 h 381"/>
              <a:gd name="T2" fmla="*/ 306 w 383"/>
              <a:gd name="T3" fmla="*/ 104 h 381"/>
              <a:gd name="T4" fmla="*/ 306 w 383"/>
              <a:gd name="T5" fmla="*/ 12 h 381"/>
              <a:gd name="T6" fmla="*/ 92 w 383"/>
              <a:gd name="T7" fmla="*/ 0 h 381"/>
              <a:gd name="T8" fmla="*/ 80 w 383"/>
              <a:gd name="T9" fmla="*/ 80 h 381"/>
              <a:gd name="T10" fmla="*/ 80 w 383"/>
              <a:gd name="T11" fmla="*/ 130 h 381"/>
              <a:gd name="T12" fmla="*/ 12 w 383"/>
              <a:gd name="T13" fmla="*/ 142 h 381"/>
              <a:gd name="T14" fmla="*/ 0 w 383"/>
              <a:gd name="T15" fmla="*/ 366 h 381"/>
              <a:gd name="T16" fmla="*/ 137 w 383"/>
              <a:gd name="T17" fmla="*/ 378 h 381"/>
              <a:gd name="T18" fmla="*/ 149 w 383"/>
              <a:gd name="T19" fmla="*/ 295 h 381"/>
              <a:gd name="T20" fmla="*/ 227 w 383"/>
              <a:gd name="T21" fmla="*/ 283 h 381"/>
              <a:gd name="T22" fmla="*/ 239 w 383"/>
              <a:gd name="T23" fmla="*/ 369 h 381"/>
              <a:gd name="T24" fmla="*/ 371 w 383"/>
              <a:gd name="T25" fmla="*/ 381 h 381"/>
              <a:gd name="T26" fmla="*/ 383 w 383"/>
              <a:gd name="T27" fmla="*/ 154 h 381"/>
              <a:gd name="T28" fmla="*/ 34 w 383"/>
              <a:gd name="T29" fmla="*/ 207 h 381"/>
              <a:gd name="T30" fmla="*/ 69 w 383"/>
              <a:gd name="T31" fmla="*/ 193 h 381"/>
              <a:gd name="T32" fmla="*/ 84 w 383"/>
              <a:gd name="T33" fmla="*/ 228 h 381"/>
              <a:gd name="T34" fmla="*/ 48 w 383"/>
              <a:gd name="T35" fmla="*/ 242 h 381"/>
              <a:gd name="T36" fmla="*/ 34 w 383"/>
              <a:gd name="T37" fmla="*/ 207 h 381"/>
              <a:gd name="T38" fmla="*/ 71 w 383"/>
              <a:gd name="T39" fmla="*/ 336 h 381"/>
              <a:gd name="T40" fmla="*/ 32 w 383"/>
              <a:gd name="T41" fmla="*/ 322 h 381"/>
              <a:gd name="T42" fmla="*/ 47 w 383"/>
              <a:gd name="T43" fmla="*/ 283 h 381"/>
              <a:gd name="T44" fmla="*/ 86 w 383"/>
              <a:gd name="T45" fmla="*/ 297 h 381"/>
              <a:gd name="T46" fmla="*/ 176 w 383"/>
              <a:gd name="T47" fmla="*/ 230 h 381"/>
              <a:gd name="T48" fmla="*/ 137 w 383"/>
              <a:gd name="T49" fmla="*/ 244 h 381"/>
              <a:gd name="T50" fmla="*/ 123 w 383"/>
              <a:gd name="T51" fmla="*/ 205 h 381"/>
              <a:gd name="T52" fmla="*/ 161 w 383"/>
              <a:gd name="T53" fmla="*/ 191 h 381"/>
              <a:gd name="T54" fmla="*/ 176 w 383"/>
              <a:gd name="T55" fmla="*/ 230 h 381"/>
              <a:gd name="T56" fmla="*/ 171 w 383"/>
              <a:gd name="T57" fmla="*/ 137 h 381"/>
              <a:gd name="T58" fmla="*/ 148 w 383"/>
              <a:gd name="T59" fmla="*/ 137 h 381"/>
              <a:gd name="T60" fmla="*/ 160 w 383"/>
              <a:gd name="T61" fmla="*/ 29 h 381"/>
              <a:gd name="T62" fmla="*/ 171 w 383"/>
              <a:gd name="T63" fmla="*/ 76 h 381"/>
              <a:gd name="T64" fmla="*/ 214 w 383"/>
              <a:gd name="T65" fmla="*/ 38 h 381"/>
              <a:gd name="T66" fmla="*/ 237 w 383"/>
              <a:gd name="T67" fmla="*/ 38 h 381"/>
              <a:gd name="T68" fmla="*/ 225 w 383"/>
              <a:gd name="T69" fmla="*/ 147 h 381"/>
              <a:gd name="T70" fmla="*/ 214 w 383"/>
              <a:gd name="T71" fmla="*/ 97 h 381"/>
              <a:gd name="T72" fmla="*/ 264 w 383"/>
              <a:gd name="T73" fmla="*/ 226 h 381"/>
              <a:gd name="T74" fmla="*/ 229 w 383"/>
              <a:gd name="T75" fmla="*/ 241 h 381"/>
              <a:gd name="T76" fmla="*/ 214 w 383"/>
              <a:gd name="T77" fmla="*/ 206 h 381"/>
              <a:gd name="T78" fmla="*/ 250 w 383"/>
              <a:gd name="T79" fmla="*/ 191 h 381"/>
              <a:gd name="T80" fmla="*/ 264 w 383"/>
              <a:gd name="T81" fmla="*/ 226 h 381"/>
              <a:gd name="T82" fmla="*/ 319 w 383"/>
              <a:gd name="T83" fmla="*/ 193 h 381"/>
              <a:gd name="T84" fmla="*/ 354 w 383"/>
              <a:gd name="T85" fmla="*/ 207 h 381"/>
              <a:gd name="T86" fmla="*/ 340 w 383"/>
              <a:gd name="T87" fmla="*/ 242 h 381"/>
              <a:gd name="T88" fmla="*/ 305 w 383"/>
              <a:gd name="T89" fmla="*/ 228 h 381"/>
              <a:gd name="T90" fmla="*/ 356 w 383"/>
              <a:gd name="T91" fmla="*/ 322 h 381"/>
              <a:gd name="T92" fmla="*/ 317 w 383"/>
              <a:gd name="T93" fmla="*/ 336 h 381"/>
              <a:gd name="T94" fmla="*/ 303 w 383"/>
              <a:gd name="T95" fmla="*/ 297 h 381"/>
              <a:gd name="T96" fmla="*/ 342 w 383"/>
              <a:gd name="T97" fmla="*/ 283 h 381"/>
              <a:gd name="T98" fmla="*/ 356 w 383"/>
              <a:gd name="T99" fmla="*/ 322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83" h="381">
                <a:moveTo>
                  <a:pt x="371" y="142"/>
                </a:moveTo>
                <a:cubicBezTo>
                  <a:pt x="318" y="142"/>
                  <a:pt x="318" y="142"/>
                  <a:pt x="318" y="142"/>
                </a:cubicBezTo>
                <a:cubicBezTo>
                  <a:pt x="311" y="142"/>
                  <a:pt x="306" y="136"/>
                  <a:pt x="306" y="130"/>
                </a:cubicBezTo>
                <a:cubicBezTo>
                  <a:pt x="306" y="104"/>
                  <a:pt x="306" y="104"/>
                  <a:pt x="306" y="104"/>
                </a:cubicBezTo>
                <a:cubicBezTo>
                  <a:pt x="306" y="97"/>
                  <a:pt x="306" y="86"/>
                  <a:pt x="306" y="80"/>
                </a:cubicBezTo>
                <a:cubicBezTo>
                  <a:pt x="306" y="12"/>
                  <a:pt x="306" y="12"/>
                  <a:pt x="306" y="12"/>
                </a:cubicBezTo>
                <a:cubicBezTo>
                  <a:pt x="306" y="5"/>
                  <a:pt x="301" y="0"/>
                  <a:pt x="2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86" y="0"/>
                  <a:pt x="80" y="5"/>
                  <a:pt x="80" y="12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6"/>
                  <a:pt x="80" y="97"/>
                  <a:pt x="80" y="104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136"/>
                  <a:pt x="75" y="142"/>
                  <a:pt x="68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47"/>
                  <a:pt x="0" y="154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373"/>
                  <a:pt x="5" y="378"/>
                  <a:pt x="12" y="378"/>
                </a:cubicBezTo>
                <a:cubicBezTo>
                  <a:pt x="137" y="378"/>
                  <a:pt x="137" y="378"/>
                  <a:pt x="137" y="378"/>
                </a:cubicBezTo>
                <a:cubicBezTo>
                  <a:pt x="144" y="378"/>
                  <a:pt x="149" y="373"/>
                  <a:pt x="149" y="366"/>
                </a:cubicBezTo>
                <a:cubicBezTo>
                  <a:pt x="149" y="295"/>
                  <a:pt x="149" y="295"/>
                  <a:pt x="149" y="295"/>
                </a:cubicBezTo>
                <a:cubicBezTo>
                  <a:pt x="149" y="288"/>
                  <a:pt x="155" y="283"/>
                  <a:pt x="161" y="283"/>
                </a:cubicBezTo>
                <a:cubicBezTo>
                  <a:pt x="227" y="283"/>
                  <a:pt x="227" y="283"/>
                  <a:pt x="227" y="283"/>
                </a:cubicBezTo>
                <a:cubicBezTo>
                  <a:pt x="234" y="283"/>
                  <a:pt x="239" y="288"/>
                  <a:pt x="239" y="295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39" y="375"/>
                  <a:pt x="245" y="381"/>
                  <a:pt x="251" y="381"/>
                </a:cubicBezTo>
                <a:cubicBezTo>
                  <a:pt x="371" y="381"/>
                  <a:pt x="371" y="381"/>
                  <a:pt x="371" y="381"/>
                </a:cubicBezTo>
                <a:cubicBezTo>
                  <a:pt x="377" y="381"/>
                  <a:pt x="383" y="375"/>
                  <a:pt x="383" y="369"/>
                </a:cubicBezTo>
                <a:cubicBezTo>
                  <a:pt x="383" y="154"/>
                  <a:pt x="383" y="154"/>
                  <a:pt x="383" y="154"/>
                </a:cubicBezTo>
                <a:cubicBezTo>
                  <a:pt x="383" y="147"/>
                  <a:pt x="377" y="142"/>
                  <a:pt x="371" y="142"/>
                </a:cubicBezTo>
                <a:close/>
                <a:moveTo>
                  <a:pt x="34" y="207"/>
                </a:moveTo>
                <a:cubicBezTo>
                  <a:pt x="34" y="199"/>
                  <a:pt x="41" y="193"/>
                  <a:pt x="48" y="193"/>
                </a:cubicBezTo>
                <a:cubicBezTo>
                  <a:pt x="69" y="193"/>
                  <a:pt x="69" y="193"/>
                  <a:pt x="69" y="193"/>
                </a:cubicBezTo>
                <a:cubicBezTo>
                  <a:pt x="77" y="193"/>
                  <a:pt x="84" y="199"/>
                  <a:pt x="84" y="207"/>
                </a:cubicBezTo>
                <a:cubicBezTo>
                  <a:pt x="84" y="228"/>
                  <a:pt x="84" y="228"/>
                  <a:pt x="84" y="228"/>
                </a:cubicBezTo>
                <a:cubicBezTo>
                  <a:pt x="84" y="236"/>
                  <a:pt x="77" y="242"/>
                  <a:pt x="69" y="242"/>
                </a:cubicBezTo>
                <a:cubicBezTo>
                  <a:pt x="48" y="242"/>
                  <a:pt x="48" y="242"/>
                  <a:pt x="48" y="242"/>
                </a:cubicBezTo>
                <a:cubicBezTo>
                  <a:pt x="41" y="242"/>
                  <a:pt x="34" y="236"/>
                  <a:pt x="34" y="228"/>
                </a:cubicBezTo>
                <a:lnTo>
                  <a:pt x="34" y="207"/>
                </a:lnTo>
                <a:close/>
                <a:moveTo>
                  <a:pt x="86" y="322"/>
                </a:moveTo>
                <a:cubicBezTo>
                  <a:pt x="86" y="330"/>
                  <a:pt x="79" y="336"/>
                  <a:pt x="71" y="336"/>
                </a:cubicBezTo>
                <a:cubicBezTo>
                  <a:pt x="47" y="336"/>
                  <a:pt x="47" y="336"/>
                  <a:pt x="47" y="336"/>
                </a:cubicBezTo>
                <a:cubicBezTo>
                  <a:pt x="39" y="336"/>
                  <a:pt x="32" y="330"/>
                  <a:pt x="32" y="322"/>
                </a:cubicBezTo>
                <a:cubicBezTo>
                  <a:pt x="32" y="297"/>
                  <a:pt x="32" y="297"/>
                  <a:pt x="32" y="297"/>
                </a:cubicBezTo>
                <a:cubicBezTo>
                  <a:pt x="32" y="289"/>
                  <a:pt x="39" y="283"/>
                  <a:pt x="47" y="283"/>
                </a:cubicBezTo>
                <a:cubicBezTo>
                  <a:pt x="71" y="283"/>
                  <a:pt x="71" y="283"/>
                  <a:pt x="71" y="283"/>
                </a:cubicBezTo>
                <a:cubicBezTo>
                  <a:pt x="79" y="283"/>
                  <a:pt x="86" y="289"/>
                  <a:pt x="86" y="297"/>
                </a:cubicBezTo>
                <a:lnTo>
                  <a:pt x="86" y="322"/>
                </a:lnTo>
                <a:close/>
                <a:moveTo>
                  <a:pt x="176" y="230"/>
                </a:moveTo>
                <a:cubicBezTo>
                  <a:pt x="176" y="238"/>
                  <a:pt x="169" y="244"/>
                  <a:pt x="161" y="244"/>
                </a:cubicBezTo>
                <a:cubicBezTo>
                  <a:pt x="137" y="244"/>
                  <a:pt x="137" y="244"/>
                  <a:pt x="137" y="244"/>
                </a:cubicBezTo>
                <a:cubicBezTo>
                  <a:pt x="129" y="244"/>
                  <a:pt x="123" y="238"/>
                  <a:pt x="123" y="230"/>
                </a:cubicBezTo>
                <a:cubicBezTo>
                  <a:pt x="123" y="205"/>
                  <a:pt x="123" y="205"/>
                  <a:pt x="123" y="205"/>
                </a:cubicBezTo>
                <a:cubicBezTo>
                  <a:pt x="123" y="197"/>
                  <a:pt x="129" y="191"/>
                  <a:pt x="137" y="191"/>
                </a:cubicBezTo>
                <a:cubicBezTo>
                  <a:pt x="161" y="191"/>
                  <a:pt x="161" y="191"/>
                  <a:pt x="161" y="191"/>
                </a:cubicBezTo>
                <a:cubicBezTo>
                  <a:pt x="169" y="191"/>
                  <a:pt x="176" y="197"/>
                  <a:pt x="176" y="205"/>
                </a:cubicBezTo>
                <a:lnTo>
                  <a:pt x="176" y="230"/>
                </a:lnTo>
                <a:close/>
                <a:moveTo>
                  <a:pt x="171" y="97"/>
                </a:moveTo>
                <a:cubicBezTo>
                  <a:pt x="171" y="137"/>
                  <a:pt x="171" y="137"/>
                  <a:pt x="171" y="137"/>
                </a:cubicBezTo>
                <a:cubicBezTo>
                  <a:pt x="171" y="145"/>
                  <a:pt x="167" y="147"/>
                  <a:pt x="159" y="147"/>
                </a:cubicBezTo>
                <a:cubicBezTo>
                  <a:pt x="151" y="147"/>
                  <a:pt x="148" y="145"/>
                  <a:pt x="148" y="137"/>
                </a:cubicBezTo>
                <a:cubicBezTo>
                  <a:pt x="148" y="38"/>
                  <a:pt x="148" y="38"/>
                  <a:pt x="148" y="38"/>
                </a:cubicBezTo>
                <a:cubicBezTo>
                  <a:pt x="148" y="31"/>
                  <a:pt x="152" y="29"/>
                  <a:pt x="160" y="29"/>
                </a:cubicBezTo>
                <a:cubicBezTo>
                  <a:pt x="167" y="29"/>
                  <a:pt x="171" y="31"/>
                  <a:pt x="171" y="38"/>
                </a:cubicBezTo>
                <a:cubicBezTo>
                  <a:pt x="171" y="76"/>
                  <a:pt x="171" y="76"/>
                  <a:pt x="171" y="76"/>
                </a:cubicBezTo>
                <a:cubicBezTo>
                  <a:pt x="214" y="76"/>
                  <a:pt x="214" y="76"/>
                  <a:pt x="214" y="76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1"/>
                  <a:pt x="217" y="29"/>
                  <a:pt x="225" y="29"/>
                </a:cubicBezTo>
                <a:cubicBezTo>
                  <a:pt x="233" y="29"/>
                  <a:pt x="237" y="31"/>
                  <a:pt x="237" y="38"/>
                </a:cubicBezTo>
                <a:cubicBezTo>
                  <a:pt x="237" y="137"/>
                  <a:pt x="237" y="137"/>
                  <a:pt x="237" y="137"/>
                </a:cubicBezTo>
                <a:cubicBezTo>
                  <a:pt x="237" y="145"/>
                  <a:pt x="233" y="147"/>
                  <a:pt x="225" y="147"/>
                </a:cubicBezTo>
                <a:cubicBezTo>
                  <a:pt x="217" y="147"/>
                  <a:pt x="214" y="145"/>
                  <a:pt x="214" y="137"/>
                </a:cubicBezTo>
                <a:cubicBezTo>
                  <a:pt x="214" y="97"/>
                  <a:pt x="214" y="97"/>
                  <a:pt x="214" y="97"/>
                </a:cubicBezTo>
                <a:lnTo>
                  <a:pt x="171" y="97"/>
                </a:lnTo>
                <a:close/>
                <a:moveTo>
                  <a:pt x="264" y="226"/>
                </a:moveTo>
                <a:cubicBezTo>
                  <a:pt x="264" y="234"/>
                  <a:pt x="258" y="241"/>
                  <a:pt x="250" y="241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21" y="241"/>
                  <a:pt x="214" y="234"/>
                  <a:pt x="214" y="226"/>
                </a:cubicBezTo>
                <a:cubicBezTo>
                  <a:pt x="214" y="206"/>
                  <a:pt x="214" y="206"/>
                  <a:pt x="214" y="206"/>
                </a:cubicBezTo>
                <a:cubicBezTo>
                  <a:pt x="214" y="198"/>
                  <a:pt x="221" y="191"/>
                  <a:pt x="229" y="191"/>
                </a:cubicBezTo>
                <a:cubicBezTo>
                  <a:pt x="250" y="191"/>
                  <a:pt x="250" y="191"/>
                  <a:pt x="250" y="191"/>
                </a:cubicBezTo>
                <a:cubicBezTo>
                  <a:pt x="258" y="191"/>
                  <a:pt x="264" y="198"/>
                  <a:pt x="264" y="206"/>
                </a:cubicBezTo>
                <a:lnTo>
                  <a:pt x="264" y="226"/>
                </a:lnTo>
                <a:close/>
                <a:moveTo>
                  <a:pt x="305" y="207"/>
                </a:moveTo>
                <a:cubicBezTo>
                  <a:pt x="305" y="199"/>
                  <a:pt x="311" y="193"/>
                  <a:pt x="319" y="193"/>
                </a:cubicBezTo>
                <a:cubicBezTo>
                  <a:pt x="340" y="193"/>
                  <a:pt x="340" y="193"/>
                  <a:pt x="340" y="193"/>
                </a:cubicBezTo>
                <a:cubicBezTo>
                  <a:pt x="348" y="193"/>
                  <a:pt x="354" y="199"/>
                  <a:pt x="354" y="207"/>
                </a:cubicBezTo>
                <a:cubicBezTo>
                  <a:pt x="354" y="228"/>
                  <a:pt x="354" y="228"/>
                  <a:pt x="354" y="228"/>
                </a:cubicBezTo>
                <a:cubicBezTo>
                  <a:pt x="354" y="236"/>
                  <a:pt x="348" y="242"/>
                  <a:pt x="340" y="242"/>
                </a:cubicBezTo>
                <a:cubicBezTo>
                  <a:pt x="319" y="242"/>
                  <a:pt x="319" y="242"/>
                  <a:pt x="319" y="242"/>
                </a:cubicBezTo>
                <a:cubicBezTo>
                  <a:pt x="311" y="242"/>
                  <a:pt x="305" y="236"/>
                  <a:pt x="305" y="228"/>
                </a:cubicBezTo>
                <a:lnTo>
                  <a:pt x="305" y="207"/>
                </a:lnTo>
                <a:close/>
                <a:moveTo>
                  <a:pt x="356" y="322"/>
                </a:moveTo>
                <a:cubicBezTo>
                  <a:pt x="356" y="330"/>
                  <a:pt x="350" y="336"/>
                  <a:pt x="342" y="336"/>
                </a:cubicBezTo>
                <a:cubicBezTo>
                  <a:pt x="317" y="336"/>
                  <a:pt x="317" y="336"/>
                  <a:pt x="317" y="336"/>
                </a:cubicBezTo>
                <a:cubicBezTo>
                  <a:pt x="309" y="336"/>
                  <a:pt x="303" y="330"/>
                  <a:pt x="303" y="322"/>
                </a:cubicBezTo>
                <a:cubicBezTo>
                  <a:pt x="303" y="297"/>
                  <a:pt x="303" y="297"/>
                  <a:pt x="303" y="297"/>
                </a:cubicBezTo>
                <a:cubicBezTo>
                  <a:pt x="303" y="289"/>
                  <a:pt x="309" y="283"/>
                  <a:pt x="317" y="283"/>
                </a:cubicBezTo>
                <a:cubicBezTo>
                  <a:pt x="342" y="283"/>
                  <a:pt x="342" y="283"/>
                  <a:pt x="342" y="283"/>
                </a:cubicBezTo>
                <a:cubicBezTo>
                  <a:pt x="350" y="283"/>
                  <a:pt x="356" y="289"/>
                  <a:pt x="356" y="297"/>
                </a:cubicBezTo>
                <a:lnTo>
                  <a:pt x="356" y="32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9" name="Graphic 28" descr="Hospital">
            <a:extLst>
              <a:ext uri="{FF2B5EF4-FFF2-40B4-BE49-F238E27FC236}">
                <a16:creationId xmlns:a16="http://schemas.microsoft.com/office/drawing/2014/main" id="{C10FB936-DA8B-4C53-979E-F955E9906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1630" y="3151310"/>
            <a:ext cx="794830" cy="7948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891F6B0-A511-4663-AFEC-115B3E9302B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7"/>
          <a:stretch/>
        </p:blipFill>
        <p:spPr>
          <a:xfrm>
            <a:off x="9379679" y="4575155"/>
            <a:ext cx="796390" cy="684600"/>
          </a:xfrm>
          <a:prstGeom prst="rect">
            <a:avLst/>
          </a:prstGeom>
          <a:ln>
            <a:noFill/>
          </a:ln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8A3891F-6A0F-4E85-90AB-147EF135225E}"/>
              </a:ext>
            </a:extLst>
          </p:cNvPr>
          <p:cNvCxnSpPr>
            <a:cxnSpLocks/>
            <a:stCxn id="18" idx="1"/>
            <a:endCxn id="73" idx="7"/>
          </p:cNvCxnSpPr>
          <p:nvPr/>
        </p:nvCxnSpPr>
        <p:spPr>
          <a:xfrm flipH="1" flipV="1">
            <a:off x="7391045" y="3033659"/>
            <a:ext cx="362765" cy="9916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AE1AC3E-D4E3-482E-856D-F739E61A08BB}"/>
              </a:ext>
            </a:extLst>
          </p:cNvPr>
          <p:cNvGrpSpPr/>
          <p:nvPr/>
        </p:nvGrpSpPr>
        <p:grpSpPr>
          <a:xfrm>
            <a:off x="7740711" y="3453036"/>
            <a:ext cx="619080" cy="868752"/>
            <a:chOff x="9467483" y="1950073"/>
            <a:chExt cx="619080" cy="868752"/>
          </a:xfrm>
        </p:grpSpPr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262458A6-11FE-442F-8C8B-9E5D94D80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582" y="2225940"/>
              <a:ext cx="592885" cy="592885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ACAC7A4-3A5D-4E4D-9C7E-52C71406D73B}"/>
                </a:ext>
              </a:extLst>
            </p:cNvPr>
            <p:cNvSpPr txBox="1"/>
            <p:nvPr/>
          </p:nvSpPr>
          <p:spPr>
            <a:xfrm>
              <a:off x="9467483" y="1950073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EMR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3FBF4A7-D79C-4528-9DFC-A47F66832F19}"/>
              </a:ext>
            </a:extLst>
          </p:cNvPr>
          <p:cNvSpPr txBox="1"/>
          <p:nvPr/>
        </p:nvSpPr>
        <p:spPr>
          <a:xfrm>
            <a:off x="8087921" y="288889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HL7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B8DAD9-3C34-4C48-BD9C-3BF0DDF7003E}"/>
              </a:ext>
            </a:extLst>
          </p:cNvPr>
          <p:cNvGrpSpPr/>
          <p:nvPr/>
        </p:nvGrpSpPr>
        <p:grpSpPr>
          <a:xfrm>
            <a:off x="6812061" y="3898577"/>
            <a:ext cx="592885" cy="861244"/>
            <a:chOff x="7969678" y="3097575"/>
            <a:chExt cx="592885" cy="861244"/>
          </a:xfrm>
        </p:grpSpPr>
        <p:pic>
          <p:nvPicPr>
            <p:cNvPr id="33" name="Graphic 32" descr="Database">
              <a:extLst>
                <a:ext uri="{FF2B5EF4-FFF2-40B4-BE49-F238E27FC236}">
                  <a16:creationId xmlns:a16="http://schemas.microsoft.com/office/drawing/2014/main" id="{BA62B582-F90F-4241-BFCA-3885EAACB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69678" y="3365934"/>
              <a:ext cx="592885" cy="59288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A3FA997-0BE1-4268-BC42-998BD30B4A37}"/>
                </a:ext>
              </a:extLst>
            </p:cNvPr>
            <p:cNvSpPr txBox="1"/>
            <p:nvPr/>
          </p:nvSpPr>
          <p:spPr>
            <a:xfrm>
              <a:off x="8029517" y="309757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FEE41-D2ED-4511-AD21-3D7EDE13AA84}"/>
              </a:ext>
            </a:extLst>
          </p:cNvPr>
          <p:cNvGrpSpPr/>
          <p:nvPr/>
        </p:nvGrpSpPr>
        <p:grpSpPr>
          <a:xfrm>
            <a:off x="7793049" y="4575155"/>
            <a:ext cx="646908" cy="856685"/>
            <a:chOff x="8013443" y="4166878"/>
            <a:chExt cx="646908" cy="85668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86BD18E-3D14-452A-B8BB-01C2D82AD4C2}"/>
                </a:ext>
              </a:extLst>
            </p:cNvPr>
            <p:cNvSpPr txBox="1"/>
            <p:nvPr/>
          </p:nvSpPr>
          <p:spPr>
            <a:xfrm>
              <a:off x="8013443" y="4166878"/>
              <a:ext cx="646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PACS</a:t>
              </a:r>
            </a:p>
          </p:txBody>
        </p:sp>
        <p:pic>
          <p:nvPicPr>
            <p:cNvPr id="61" name="Graphic 60" descr="Database">
              <a:extLst>
                <a:ext uri="{FF2B5EF4-FFF2-40B4-BE49-F238E27FC236}">
                  <a16:creationId xmlns:a16="http://schemas.microsoft.com/office/drawing/2014/main" id="{58D1F7FA-57A1-4A96-A25F-34DD3D1C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26541" y="4430678"/>
              <a:ext cx="592885" cy="5928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3F77F3-DFC0-4E90-AE9A-3F7D6BFD4480}"/>
              </a:ext>
            </a:extLst>
          </p:cNvPr>
          <p:cNvGrpSpPr/>
          <p:nvPr/>
        </p:nvGrpSpPr>
        <p:grpSpPr>
          <a:xfrm>
            <a:off x="9717984" y="2487382"/>
            <a:ext cx="1000787" cy="875922"/>
            <a:chOff x="6675202" y="4195157"/>
            <a:chExt cx="1000787" cy="87592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5BEE42-5231-4E37-895D-346AC2B90551}"/>
                </a:ext>
              </a:extLst>
            </p:cNvPr>
            <p:cNvSpPr txBox="1"/>
            <p:nvPr/>
          </p:nvSpPr>
          <p:spPr>
            <a:xfrm>
              <a:off x="6675202" y="4195157"/>
              <a:ext cx="100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Gateway</a:t>
              </a:r>
            </a:p>
          </p:txBody>
        </p:sp>
        <p:pic>
          <p:nvPicPr>
            <p:cNvPr id="65" name="Graphic 64" descr="Database">
              <a:extLst>
                <a:ext uri="{FF2B5EF4-FFF2-40B4-BE49-F238E27FC236}">
                  <a16:creationId xmlns:a16="http://schemas.microsoft.com/office/drawing/2014/main" id="{C32A99DC-CD70-400A-A59F-015C2B45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79153" y="4478194"/>
              <a:ext cx="592885" cy="59288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8F04DC-B0CE-49BA-8875-18A77EBE6A7E}"/>
              </a:ext>
            </a:extLst>
          </p:cNvPr>
          <p:cNvGrpSpPr/>
          <p:nvPr/>
        </p:nvGrpSpPr>
        <p:grpSpPr>
          <a:xfrm>
            <a:off x="8937192" y="2202671"/>
            <a:ext cx="932628" cy="875922"/>
            <a:chOff x="6627766" y="5005718"/>
            <a:chExt cx="932628" cy="87592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0FA36DF-B3B1-4BC4-A537-19283F722153}"/>
                </a:ext>
              </a:extLst>
            </p:cNvPr>
            <p:cNvSpPr txBox="1"/>
            <p:nvPr/>
          </p:nvSpPr>
          <p:spPr>
            <a:xfrm>
              <a:off x="6627766" y="5005718"/>
              <a:ext cx="93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Registry</a:t>
              </a:r>
            </a:p>
          </p:txBody>
        </p:sp>
        <p:pic>
          <p:nvPicPr>
            <p:cNvPr id="93" name="Graphic 92" descr="Database">
              <a:extLst>
                <a:ext uri="{FF2B5EF4-FFF2-40B4-BE49-F238E27FC236}">
                  <a16:creationId xmlns:a16="http://schemas.microsoft.com/office/drawing/2014/main" id="{D596E4BC-0DB1-4BCB-99F9-FA956AABF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97638" y="5288755"/>
              <a:ext cx="592885" cy="592885"/>
            </a:xfrm>
            <a:prstGeom prst="rect">
              <a:avLst/>
            </a:prstGeom>
          </p:spPr>
        </p:pic>
      </p:grpSp>
      <p:grpSp>
        <p:nvGrpSpPr>
          <p:cNvPr id="101" name="Group 28">
            <a:extLst>
              <a:ext uri="{FF2B5EF4-FFF2-40B4-BE49-F238E27FC236}">
                <a16:creationId xmlns:a16="http://schemas.microsoft.com/office/drawing/2014/main" id="{473858E7-9AC9-45D3-A330-9653773FC6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17279" y="3615431"/>
            <a:ext cx="510244" cy="369049"/>
            <a:chOff x="5825" y="3223"/>
            <a:chExt cx="1525" cy="1103"/>
          </a:xfrm>
          <a:solidFill>
            <a:schemeClr val="tx1">
              <a:lumMod val="75000"/>
            </a:schemeClr>
          </a:solidFill>
        </p:grpSpPr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BD82A4D1-580F-4818-B961-2DF0181A7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5" y="3223"/>
              <a:ext cx="1525" cy="1103"/>
            </a:xfrm>
            <a:custGeom>
              <a:avLst/>
              <a:gdLst>
                <a:gd name="T0" fmla="*/ 2418 w 2560"/>
                <a:gd name="T1" fmla="*/ 83 h 1866"/>
                <a:gd name="T2" fmla="*/ 2292 w 2560"/>
                <a:gd name="T3" fmla="*/ 0 h 1866"/>
                <a:gd name="T4" fmla="*/ 2185 w 2560"/>
                <a:gd name="T5" fmla="*/ 0 h 1866"/>
                <a:gd name="T6" fmla="*/ 1881 w 2560"/>
                <a:gd name="T7" fmla="*/ 0 h 1866"/>
                <a:gd name="T8" fmla="*/ 1774 w 2560"/>
                <a:gd name="T9" fmla="*/ 0 h 1866"/>
                <a:gd name="T10" fmla="*/ 470 w 2560"/>
                <a:gd name="T11" fmla="*/ 0 h 1866"/>
                <a:gd name="T12" fmla="*/ 388 w 2560"/>
                <a:gd name="T13" fmla="*/ 0 h 1866"/>
                <a:gd name="T14" fmla="*/ 351 w 2560"/>
                <a:gd name="T15" fmla="*/ 0 h 1866"/>
                <a:gd name="T16" fmla="*/ 269 w 2560"/>
                <a:gd name="T17" fmla="*/ 0 h 1866"/>
                <a:gd name="T18" fmla="*/ 143 w 2560"/>
                <a:gd name="T19" fmla="*/ 83 h 1866"/>
                <a:gd name="T20" fmla="*/ 0 w 2560"/>
                <a:gd name="T21" fmla="*/ 933 h 1866"/>
                <a:gd name="T22" fmla="*/ 143 w 2560"/>
                <a:gd name="T23" fmla="*/ 1783 h 1866"/>
                <a:gd name="T24" fmla="*/ 269 w 2560"/>
                <a:gd name="T25" fmla="*/ 1866 h 1866"/>
                <a:gd name="T26" fmla="*/ 351 w 2560"/>
                <a:gd name="T27" fmla="*/ 1866 h 1866"/>
                <a:gd name="T28" fmla="*/ 388 w 2560"/>
                <a:gd name="T29" fmla="*/ 1866 h 1866"/>
                <a:gd name="T30" fmla="*/ 470 w 2560"/>
                <a:gd name="T31" fmla="*/ 1866 h 1866"/>
                <a:gd name="T32" fmla="*/ 1774 w 2560"/>
                <a:gd name="T33" fmla="*/ 1866 h 1866"/>
                <a:gd name="T34" fmla="*/ 1881 w 2560"/>
                <a:gd name="T35" fmla="*/ 1866 h 1866"/>
                <a:gd name="T36" fmla="*/ 2185 w 2560"/>
                <a:gd name="T37" fmla="*/ 1866 h 1866"/>
                <a:gd name="T38" fmla="*/ 2292 w 2560"/>
                <a:gd name="T39" fmla="*/ 1866 h 1866"/>
                <a:gd name="T40" fmla="*/ 2418 w 2560"/>
                <a:gd name="T41" fmla="*/ 1783 h 1866"/>
                <a:gd name="T42" fmla="*/ 2560 w 2560"/>
                <a:gd name="T43" fmla="*/ 933 h 1866"/>
                <a:gd name="T44" fmla="*/ 2418 w 2560"/>
                <a:gd name="T45" fmla="*/ 83 h 1866"/>
                <a:gd name="T46" fmla="*/ 147 w 2560"/>
                <a:gd name="T47" fmla="*/ 320 h 1866"/>
                <a:gd name="T48" fmla="*/ 202 w 2560"/>
                <a:gd name="T49" fmla="*/ 264 h 1866"/>
                <a:gd name="T50" fmla="*/ 258 w 2560"/>
                <a:gd name="T51" fmla="*/ 320 h 1866"/>
                <a:gd name="T52" fmla="*/ 202 w 2560"/>
                <a:gd name="T53" fmla="*/ 375 h 1866"/>
                <a:gd name="T54" fmla="*/ 147 w 2560"/>
                <a:gd name="T55" fmla="*/ 320 h 1866"/>
                <a:gd name="T56" fmla="*/ 2124 w 2560"/>
                <a:gd name="T57" fmla="*/ 1706 h 1866"/>
                <a:gd name="T58" fmla="*/ 1881 w 2560"/>
                <a:gd name="T59" fmla="*/ 1706 h 1866"/>
                <a:gd name="T60" fmla="*/ 388 w 2560"/>
                <a:gd name="T61" fmla="*/ 1706 h 1866"/>
                <a:gd name="T62" fmla="*/ 345 w 2560"/>
                <a:gd name="T63" fmla="*/ 1706 h 1866"/>
                <a:gd name="T64" fmla="*/ 239 w 2560"/>
                <a:gd name="T65" fmla="*/ 933 h 1866"/>
                <a:gd name="T66" fmla="*/ 345 w 2560"/>
                <a:gd name="T67" fmla="*/ 160 h 1866"/>
                <a:gd name="T68" fmla="*/ 388 w 2560"/>
                <a:gd name="T69" fmla="*/ 160 h 1866"/>
                <a:gd name="T70" fmla="*/ 1881 w 2560"/>
                <a:gd name="T71" fmla="*/ 160 h 1866"/>
                <a:gd name="T72" fmla="*/ 2124 w 2560"/>
                <a:gd name="T73" fmla="*/ 160 h 1866"/>
                <a:gd name="T74" fmla="*/ 2230 w 2560"/>
                <a:gd name="T75" fmla="*/ 933 h 1866"/>
                <a:gd name="T76" fmla="*/ 2124 w 2560"/>
                <a:gd name="T77" fmla="*/ 1706 h 1866"/>
                <a:gd name="T78" fmla="*/ 2436 w 2560"/>
                <a:gd name="T79" fmla="*/ 1018 h 1866"/>
                <a:gd name="T80" fmla="*/ 2381 w 2560"/>
                <a:gd name="T81" fmla="*/ 1061 h 1866"/>
                <a:gd name="T82" fmla="*/ 2329 w 2560"/>
                <a:gd name="T83" fmla="*/ 1015 h 1866"/>
                <a:gd name="T84" fmla="*/ 2329 w 2560"/>
                <a:gd name="T85" fmla="*/ 1015 h 1866"/>
                <a:gd name="T86" fmla="*/ 2329 w 2560"/>
                <a:gd name="T87" fmla="*/ 1012 h 1866"/>
                <a:gd name="T88" fmla="*/ 2330 w 2560"/>
                <a:gd name="T89" fmla="*/ 1012 h 1866"/>
                <a:gd name="T90" fmla="*/ 2330 w 2560"/>
                <a:gd name="T91" fmla="*/ 854 h 1866"/>
                <a:gd name="T92" fmla="*/ 2329 w 2560"/>
                <a:gd name="T93" fmla="*/ 854 h 1866"/>
                <a:gd name="T94" fmla="*/ 2329 w 2560"/>
                <a:gd name="T95" fmla="*/ 851 h 1866"/>
                <a:gd name="T96" fmla="*/ 2329 w 2560"/>
                <a:gd name="T97" fmla="*/ 851 h 1866"/>
                <a:gd name="T98" fmla="*/ 2381 w 2560"/>
                <a:gd name="T99" fmla="*/ 805 h 1866"/>
                <a:gd name="T100" fmla="*/ 2436 w 2560"/>
                <a:gd name="T101" fmla="*/ 848 h 1866"/>
                <a:gd name="T102" fmla="*/ 2435 w 2560"/>
                <a:gd name="T103" fmla="*/ 848 h 1866"/>
                <a:gd name="T104" fmla="*/ 2435 w 2560"/>
                <a:gd name="T105" fmla="*/ 849 h 1866"/>
                <a:gd name="T106" fmla="*/ 2436 w 2560"/>
                <a:gd name="T107" fmla="*/ 849 h 1866"/>
                <a:gd name="T108" fmla="*/ 2436 w 2560"/>
                <a:gd name="T109" fmla="*/ 1017 h 1866"/>
                <a:gd name="T110" fmla="*/ 2435 w 2560"/>
                <a:gd name="T111" fmla="*/ 1017 h 1866"/>
                <a:gd name="T112" fmla="*/ 2435 w 2560"/>
                <a:gd name="T113" fmla="*/ 1018 h 1866"/>
                <a:gd name="T114" fmla="*/ 2436 w 2560"/>
                <a:gd name="T115" fmla="*/ 1018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0" h="1866">
                  <a:moveTo>
                    <a:pt x="2418" y="83"/>
                  </a:moveTo>
                  <a:cubicBezTo>
                    <a:pt x="2403" y="59"/>
                    <a:pt x="2365" y="0"/>
                    <a:pt x="2292" y="0"/>
                  </a:cubicBezTo>
                  <a:cubicBezTo>
                    <a:pt x="2185" y="0"/>
                    <a:pt x="2185" y="0"/>
                    <a:pt x="2185" y="0"/>
                  </a:cubicBezTo>
                  <a:cubicBezTo>
                    <a:pt x="1881" y="0"/>
                    <a:pt x="1881" y="0"/>
                    <a:pt x="1881" y="0"/>
                  </a:cubicBezTo>
                  <a:cubicBezTo>
                    <a:pt x="1774" y="0"/>
                    <a:pt x="1774" y="0"/>
                    <a:pt x="1774" y="0"/>
                  </a:cubicBezTo>
                  <a:cubicBezTo>
                    <a:pt x="470" y="0"/>
                    <a:pt x="470" y="0"/>
                    <a:pt x="47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95" y="0"/>
                    <a:pt x="157" y="59"/>
                    <a:pt x="143" y="83"/>
                  </a:cubicBezTo>
                  <a:cubicBezTo>
                    <a:pt x="124" y="113"/>
                    <a:pt x="0" y="330"/>
                    <a:pt x="0" y="933"/>
                  </a:cubicBezTo>
                  <a:cubicBezTo>
                    <a:pt x="0" y="1536"/>
                    <a:pt x="124" y="1753"/>
                    <a:pt x="143" y="1783"/>
                  </a:cubicBezTo>
                  <a:cubicBezTo>
                    <a:pt x="157" y="1806"/>
                    <a:pt x="195" y="1866"/>
                    <a:pt x="269" y="1866"/>
                  </a:cubicBezTo>
                  <a:cubicBezTo>
                    <a:pt x="351" y="1866"/>
                    <a:pt x="351" y="1866"/>
                    <a:pt x="351" y="1866"/>
                  </a:cubicBezTo>
                  <a:cubicBezTo>
                    <a:pt x="388" y="1866"/>
                    <a:pt x="388" y="1866"/>
                    <a:pt x="388" y="1866"/>
                  </a:cubicBezTo>
                  <a:cubicBezTo>
                    <a:pt x="470" y="1866"/>
                    <a:pt x="470" y="1866"/>
                    <a:pt x="470" y="1866"/>
                  </a:cubicBezTo>
                  <a:cubicBezTo>
                    <a:pt x="1774" y="1866"/>
                    <a:pt x="1774" y="1866"/>
                    <a:pt x="1774" y="1866"/>
                  </a:cubicBezTo>
                  <a:cubicBezTo>
                    <a:pt x="1881" y="1866"/>
                    <a:pt x="1881" y="1866"/>
                    <a:pt x="1881" y="1866"/>
                  </a:cubicBezTo>
                  <a:cubicBezTo>
                    <a:pt x="2185" y="1866"/>
                    <a:pt x="2185" y="1866"/>
                    <a:pt x="2185" y="1866"/>
                  </a:cubicBezTo>
                  <a:cubicBezTo>
                    <a:pt x="2292" y="1866"/>
                    <a:pt x="2292" y="1866"/>
                    <a:pt x="2292" y="1866"/>
                  </a:cubicBezTo>
                  <a:cubicBezTo>
                    <a:pt x="2365" y="1866"/>
                    <a:pt x="2403" y="1806"/>
                    <a:pt x="2418" y="1783"/>
                  </a:cubicBezTo>
                  <a:cubicBezTo>
                    <a:pt x="2437" y="1753"/>
                    <a:pt x="2560" y="1536"/>
                    <a:pt x="2560" y="933"/>
                  </a:cubicBezTo>
                  <a:cubicBezTo>
                    <a:pt x="2560" y="330"/>
                    <a:pt x="2437" y="113"/>
                    <a:pt x="2418" y="83"/>
                  </a:cubicBezTo>
                  <a:moveTo>
                    <a:pt x="147" y="320"/>
                  </a:moveTo>
                  <a:cubicBezTo>
                    <a:pt x="147" y="289"/>
                    <a:pt x="172" y="264"/>
                    <a:pt x="202" y="264"/>
                  </a:cubicBezTo>
                  <a:cubicBezTo>
                    <a:pt x="233" y="264"/>
                    <a:pt x="258" y="289"/>
                    <a:pt x="258" y="320"/>
                  </a:cubicBezTo>
                  <a:cubicBezTo>
                    <a:pt x="258" y="351"/>
                    <a:pt x="233" y="375"/>
                    <a:pt x="202" y="375"/>
                  </a:cubicBezTo>
                  <a:cubicBezTo>
                    <a:pt x="172" y="375"/>
                    <a:pt x="147" y="351"/>
                    <a:pt x="147" y="320"/>
                  </a:cubicBezTo>
                  <a:moveTo>
                    <a:pt x="2124" y="1706"/>
                  </a:moveTo>
                  <a:cubicBezTo>
                    <a:pt x="1881" y="1706"/>
                    <a:pt x="1881" y="1706"/>
                    <a:pt x="1881" y="1706"/>
                  </a:cubicBezTo>
                  <a:cubicBezTo>
                    <a:pt x="388" y="1706"/>
                    <a:pt x="388" y="1706"/>
                    <a:pt x="388" y="1706"/>
                  </a:cubicBezTo>
                  <a:cubicBezTo>
                    <a:pt x="345" y="1706"/>
                    <a:pt x="345" y="1706"/>
                    <a:pt x="345" y="1706"/>
                  </a:cubicBezTo>
                  <a:cubicBezTo>
                    <a:pt x="302" y="1597"/>
                    <a:pt x="239" y="1363"/>
                    <a:pt x="239" y="933"/>
                  </a:cubicBezTo>
                  <a:cubicBezTo>
                    <a:pt x="239" y="503"/>
                    <a:pt x="302" y="269"/>
                    <a:pt x="345" y="160"/>
                  </a:cubicBezTo>
                  <a:cubicBezTo>
                    <a:pt x="388" y="160"/>
                    <a:pt x="388" y="160"/>
                    <a:pt x="388" y="160"/>
                  </a:cubicBezTo>
                  <a:cubicBezTo>
                    <a:pt x="1881" y="160"/>
                    <a:pt x="1881" y="160"/>
                    <a:pt x="1881" y="160"/>
                  </a:cubicBezTo>
                  <a:cubicBezTo>
                    <a:pt x="2124" y="160"/>
                    <a:pt x="2124" y="160"/>
                    <a:pt x="2124" y="160"/>
                  </a:cubicBezTo>
                  <a:cubicBezTo>
                    <a:pt x="2167" y="269"/>
                    <a:pt x="2230" y="503"/>
                    <a:pt x="2230" y="933"/>
                  </a:cubicBezTo>
                  <a:cubicBezTo>
                    <a:pt x="2230" y="1363"/>
                    <a:pt x="2167" y="1597"/>
                    <a:pt x="2124" y="1706"/>
                  </a:cubicBezTo>
                  <a:moveTo>
                    <a:pt x="2436" y="1018"/>
                  </a:moveTo>
                  <a:cubicBezTo>
                    <a:pt x="2435" y="1053"/>
                    <a:pt x="2416" y="1062"/>
                    <a:pt x="2381" y="1061"/>
                  </a:cubicBezTo>
                  <a:cubicBezTo>
                    <a:pt x="2345" y="1060"/>
                    <a:pt x="2328" y="1051"/>
                    <a:pt x="2329" y="1015"/>
                  </a:cubicBezTo>
                  <a:cubicBezTo>
                    <a:pt x="2329" y="1015"/>
                    <a:pt x="2329" y="1015"/>
                    <a:pt x="2329" y="1015"/>
                  </a:cubicBezTo>
                  <a:cubicBezTo>
                    <a:pt x="2329" y="1012"/>
                    <a:pt x="2329" y="1012"/>
                    <a:pt x="2329" y="1012"/>
                  </a:cubicBezTo>
                  <a:cubicBezTo>
                    <a:pt x="2330" y="1012"/>
                    <a:pt x="2330" y="1012"/>
                    <a:pt x="2330" y="1012"/>
                  </a:cubicBezTo>
                  <a:cubicBezTo>
                    <a:pt x="2331" y="960"/>
                    <a:pt x="2331" y="906"/>
                    <a:pt x="2330" y="854"/>
                  </a:cubicBezTo>
                  <a:cubicBezTo>
                    <a:pt x="2329" y="854"/>
                    <a:pt x="2329" y="854"/>
                    <a:pt x="2329" y="854"/>
                  </a:cubicBezTo>
                  <a:cubicBezTo>
                    <a:pt x="2329" y="851"/>
                    <a:pt x="2329" y="851"/>
                    <a:pt x="2329" y="851"/>
                  </a:cubicBezTo>
                  <a:cubicBezTo>
                    <a:pt x="2329" y="851"/>
                    <a:pt x="2329" y="851"/>
                    <a:pt x="2329" y="851"/>
                  </a:cubicBezTo>
                  <a:cubicBezTo>
                    <a:pt x="2328" y="815"/>
                    <a:pt x="2345" y="806"/>
                    <a:pt x="2381" y="805"/>
                  </a:cubicBezTo>
                  <a:cubicBezTo>
                    <a:pt x="2416" y="804"/>
                    <a:pt x="2435" y="813"/>
                    <a:pt x="2436" y="848"/>
                  </a:cubicBezTo>
                  <a:cubicBezTo>
                    <a:pt x="2435" y="848"/>
                    <a:pt x="2435" y="848"/>
                    <a:pt x="2435" y="848"/>
                  </a:cubicBezTo>
                  <a:cubicBezTo>
                    <a:pt x="2435" y="849"/>
                    <a:pt x="2435" y="849"/>
                    <a:pt x="2435" y="849"/>
                  </a:cubicBezTo>
                  <a:cubicBezTo>
                    <a:pt x="2436" y="849"/>
                    <a:pt x="2436" y="849"/>
                    <a:pt x="2436" y="849"/>
                  </a:cubicBezTo>
                  <a:cubicBezTo>
                    <a:pt x="2438" y="905"/>
                    <a:pt x="2438" y="961"/>
                    <a:pt x="2436" y="1017"/>
                  </a:cubicBezTo>
                  <a:cubicBezTo>
                    <a:pt x="2435" y="1017"/>
                    <a:pt x="2435" y="1017"/>
                    <a:pt x="2435" y="1017"/>
                  </a:cubicBezTo>
                  <a:cubicBezTo>
                    <a:pt x="2435" y="1018"/>
                    <a:pt x="2435" y="1018"/>
                    <a:pt x="2435" y="1018"/>
                  </a:cubicBezTo>
                  <a:lnTo>
                    <a:pt x="2436" y="10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D8DADF1D-E8DD-48BE-901D-65B000151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" y="3616"/>
              <a:ext cx="283" cy="317"/>
            </a:xfrm>
            <a:custGeom>
              <a:avLst/>
              <a:gdLst>
                <a:gd name="T0" fmla="*/ 424 w 475"/>
                <a:gd name="T1" fmla="*/ 188 h 536"/>
                <a:gd name="T2" fmla="*/ 80 w 475"/>
                <a:gd name="T3" fmla="*/ 16 h 536"/>
                <a:gd name="T4" fmla="*/ 80 w 475"/>
                <a:gd name="T5" fmla="*/ 16 h 536"/>
                <a:gd name="T6" fmla="*/ 79 w 475"/>
                <a:gd name="T7" fmla="*/ 16 h 536"/>
                <a:gd name="T8" fmla="*/ 79 w 475"/>
                <a:gd name="T9" fmla="*/ 16 h 536"/>
                <a:gd name="T10" fmla="*/ 15 w 475"/>
                <a:gd name="T11" fmla="*/ 43 h 536"/>
                <a:gd name="T12" fmla="*/ 31 w 475"/>
                <a:gd name="T13" fmla="*/ 111 h 536"/>
                <a:gd name="T14" fmla="*/ 31 w 475"/>
                <a:gd name="T15" fmla="*/ 111 h 536"/>
                <a:gd name="T16" fmla="*/ 32 w 475"/>
                <a:gd name="T17" fmla="*/ 111 h 536"/>
                <a:gd name="T18" fmla="*/ 32 w 475"/>
                <a:gd name="T19" fmla="*/ 111 h 536"/>
                <a:gd name="T20" fmla="*/ 345 w 475"/>
                <a:gd name="T21" fmla="*/ 268 h 536"/>
                <a:gd name="T22" fmla="*/ 32 w 475"/>
                <a:gd name="T23" fmla="*/ 425 h 536"/>
                <a:gd name="T24" fmla="*/ 32 w 475"/>
                <a:gd name="T25" fmla="*/ 425 h 536"/>
                <a:gd name="T26" fmla="*/ 31 w 475"/>
                <a:gd name="T27" fmla="*/ 425 h 536"/>
                <a:gd name="T28" fmla="*/ 31 w 475"/>
                <a:gd name="T29" fmla="*/ 425 h 536"/>
                <a:gd name="T30" fmla="*/ 15 w 475"/>
                <a:gd name="T31" fmla="*/ 493 h 536"/>
                <a:gd name="T32" fmla="*/ 79 w 475"/>
                <a:gd name="T33" fmla="*/ 520 h 536"/>
                <a:gd name="T34" fmla="*/ 79 w 475"/>
                <a:gd name="T35" fmla="*/ 520 h 536"/>
                <a:gd name="T36" fmla="*/ 80 w 475"/>
                <a:gd name="T37" fmla="*/ 520 h 536"/>
                <a:gd name="T38" fmla="*/ 80 w 475"/>
                <a:gd name="T39" fmla="*/ 520 h 536"/>
                <a:gd name="T40" fmla="*/ 424 w 475"/>
                <a:gd name="T41" fmla="*/ 347 h 536"/>
                <a:gd name="T42" fmla="*/ 475 w 475"/>
                <a:gd name="T43" fmla="*/ 268 h 536"/>
                <a:gd name="T44" fmla="*/ 424 w 475"/>
                <a:gd name="T45" fmla="*/ 18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5" h="536">
                  <a:moveTo>
                    <a:pt x="424" y="188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48" y="0"/>
                    <a:pt x="31" y="11"/>
                    <a:pt x="15" y="43"/>
                  </a:cubicBezTo>
                  <a:cubicBezTo>
                    <a:pt x="0" y="75"/>
                    <a:pt x="0" y="95"/>
                    <a:pt x="31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345" y="268"/>
                    <a:pt x="345" y="268"/>
                    <a:pt x="345" y="268"/>
                  </a:cubicBezTo>
                  <a:cubicBezTo>
                    <a:pt x="32" y="425"/>
                    <a:pt x="32" y="425"/>
                    <a:pt x="32" y="425"/>
                  </a:cubicBezTo>
                  <a:cubicBezTo>
                    <a:pt x="32" y="425"/>
                    <a:pt x="32" y="425"/>
                    <a:pt x="32" y="425"/>
                  </a:cubicBezTo>
                  <a:cubicBezTo>
                    <a:pt x="31" y="425"/>
                    <a:pt x="31" y="425"/>
                    <a:pt x="31" y="425"/>
                  </a:cubicBezTo>
                  <a:cubicBezTo>
                    <a:pt x="31" y="425"/>
                    <a:pt x="31" y="425"/>
                    <a:pt x="31" y="425"/>
                  </a:cubicBezTo>
                  <a:cubicBezTo>
                    <a:pt x="0" y="441"/>
                    <a:pt x="0" y="461"/>
                    <a:pt x="15" y="493"/>
                  </a:cubicBezTo>
                  <a:cubicBezTo>
                    <a:pt x="31" y="525"/>
                    <a:pt x="48" y="536"/>
                    <a:pt x="79" y="520"/>
                  </a:cubicBezTo>
                  <a:cubicBezTo>
                    <a:pt x="79" y="520"/>
                    <a:pt x="79" y="520"/>
                    <a:pt x="79" y="520"/>
                  </a:cubicBezTo>
                  <a:cubicBezTo>
                    <a:pt x="80" y="520"/>
                    <a:pt x="80" y="520"/>
                    <a:pt x="80" y="520"/>
                  </a:cubicBezTo>
                  <a:cubicBezTo>
                    <a:pt x="80" y="520"/>
                    <a:pt x="80" y="520"/>
                    <a:pt x="80" y="520"/>
                  </a:cubicBezTo>
                  <a:cubicBezTo>
                    <a:pt x="424" y="347"/>
                    <a:pt x="424" y="347"/>
                    <a:pt x="424" y="347"/>
                  </a:cubicBezTo>
                  <a:cubicBezTo>
                    <a:pt x="455" y="332"/>
                    <a:pt x="475" y="301"/>
                    <a:pt x="475" y="268"/>
                  </a:cubicBezTo>
                  <a:cubicBezTo>
                    <a:pt x="475" y="235"/>
                    <a:pt x="455" y="204"/>
                    <a:pt x="424" y="1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DBFADFCC-B198-4AD7-803B-1149A9F7B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" y="3616"/>
              <a:ext cx="283" cy="317"/>
            </a:xfrm>
            <a:custGeom>
              <a:avLst/>
              <a:gdLst>
                <a:gd name="T0" fmla="*/ 443 w 475"/>
                <a:gd name="T1" fmla="*/ 111 h 536"/>
                <a:gd name="T2" fmla="*/ 460 w 475"/>
                <a:gd name="T3" fmla="*/ 43 h 536"/>
                <a:gd name="T4" fmla="*/ 396 w 475"/>
                <a:gd name="T5" fmla="*/ 16 h 536"/>
                <a:gd name="T6" fmla="*/ 396 w 475"/>
                <a:gd name="T7" fmla="*/ 16 h 536"/>
                <a:gd name="T8" fmla="*/ 395 w 475"/>
                <a:gd name="T9" fmla="*/ 16 h 536"/>
                <a:gd name="T10" fmla="*/ 395 w 475"/>
                <a:gd name="T11" fmla="*/ 16 h 536"/>
                <a:gd name="T12" fmla="*/ 51 w 475"/>
                <a:gd name="T13" fmla="*/ 188 h 536"/>
                <a:gd name="T14" fmla="*/ 0 w 475"/>
                <a:gd name="T15" fmla="*/ 268 h 536"/>
                <a:gd name="T16" fmla="*/ 51 w 475"/>
                <a:gd name="T17" fmla="*/ 348 h 536"/>
                <a:gd name="T18" fmla="*/ 395 w 475"/>
                <a:gd name="T19" fmla="*/ 520 h 536"/>
                <a:gd name="T20" fmla="*/ 395 w 475"/>
                <a:gd name="T21" fmla="*/ 520 h 536"/>
                <a:gd name="T22" fmla="*/ 396 w 475"/>
                <a:gd name="T23" fmla="*/ 520 h 536"/>
                <a:gd name="T24" fmla="*/ 396 w 475"/>
                <a:gd name="T25" fmla="*/ 520 h 536"/>
                <a:gd name="T26" fmla="*/ 460 w 475"/>
                <a:gd name="T27" fmla="*/ 493 h 536"/>
                <a:gd name="T28" fmla="*/ 443 w 475"/>
                <a:gd name="T29" fmla="*/ 425 h 536"/>
                <a:gd name="T30" fmla="*/ 443 w 475"/>
                <a:gd name="T31" fmla="*/ 425 h 536"/>
                <a:gd name="T32" fmla="*/ 443 w 475"/>
                <a:gd name="T33" fmla="*/ 425 h 536"/>
                <a:gd name="T34" fmla="*/ 443 w 475"/>
                <a:gd name="T35" fmla="*/ 425 h 536"/>
                <a:gd name="T36" fmla="*/ 130 w 475"/>
                <a:gd name="T37" fmla="*/ 268 h 536"/>
                <a:gd name="T38" fmla="*/ 443 w 475"/>
                <a:gd name="T39" fmla="*/ 111 h 536"/>
                <a:gd name="T40" fmla="*/ 443 w 475"/>
                <a:gd name="T41" fmla="*/ 111 h 536"/>
                <a:gd name="T42" fmla="*/ 443 w 475"/>
                <a:gd name="T43" fmla="*/ 111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5" h="536">
                  <a:moveTo>
                    <a:pt x="443" y="111"/>
                  </a:moveTo>
                  <a:cubicBezTo>
                    <a:pt x="475" y="95"/>
                    <a:pt x="475" y="75"/>
                    <a:pt x="460" y="43"/>
                  </a:cubicBezTo>
                  <a:cubicBezTo>
                    <a:pt x="443" y="11"/>
                    <a:pt x="427" y="0"/>
                    <a:pt x="396" y="16"/>
                  </a:cubicBezTo>
                  <a:cubicBezTo>
                    <a:pt x="396" y="16"/>
                    <a:pt x="396" y="16"/>
                    <a:pt x="396" y="16"/>
                  </a:cubicBezTo>
                  <a:cubicBezTo>
                    <a:pt x="395" y="16"/>
                    <a:pt x="395" y="16"/>
                    <a:pt x="395" y="16"/>
                  </a:cubicBezTo>
                  <a:cubicBezTo>
                    <a:pt x="395" y="16"/>
                    <a:pt x="395" y="16"/>
                    <a:pt x="395" y="16"/>
                  </a:cubicBezTo>
                  <a:cubicBezTo>
                    <a:pt x="51" y="188"/>
                    <a:pt x="51" y="188"/>
                    <a:pt x="51" y="188"/>
                  </a:cubicBezTo>
                  <a:cubicBezTo>
                    <a:pt x="20" y="204"/>
                    <a:pt x="0" y="235"/>
                    <a:pt x="0" y="268"/>
                  </a:cubicBezTo>
                  <a:cubicBezTo>
                    <a:pt x="0" y="301"/>
                    <a:pt x="20" y="332"/>
                    <a:pt x="51" y="348"/>
                  </a:cubicBezTo>
                  <a:cubicBezTo>
                    <a:pt x="395" y="520"/>
                    <a:pt x="395" y="520"/>
                    <a:pt x="395" y="520"/>
                  </a:cubicBezTo>
                  <a:cubicBezTo>
                    <a:pt x="395" y="520"/>
                    <a:pt x="395" y="520"/>
                    <a:pt x="395" y="520"/>
                  </a:cubicBezTo>
                  <a:cubicBezTo>
                    <a:pt x="396" y="520"/>
                    <a:pt x="396" y="520"/>
                    <a:pt x="396" y="520"/>
                  </a:cubicBezTo>
                  <a:cubicBezTo>
                    <a:pt x="396" y="520"/>
                    <a:pt x="396" y="520"/>
                    <a:pt x="396" y="520"/>
                  </a:cubicBezTo>
                  <a:cubicBezTo>
                    <a:pt x="427" y="536"/>
                    <a:pt x="443" y="525"/>
                    <a:pt x="460" y="493"/>
                  </a:cubicBezTo>
                  <a:cubicBezTo>
                    <a:pt x="475" y="461"/>
                    <a:pt x="475" y="441"/>
                    <a:pt x="443" y="425"/>
                  </a:cubicBezTo>
                  <a:cubicBezTo>
                    <a:pt x="443" y="425"/>
                    <a:pt x="443" y="425"/>
                    <a:pt x="443" y="425"/>
                  </a:cubicBezTo>
                  <a:cubicBezTo>
                    <a:pt x="443" y="425"/>
                    <a:pt x="443" y="425"/>
                    <a:pt x="443" y="425"/>
                  </a:cubicBezTo>
                  <a:cubicBezTo>
                    <a:pt x="443" y="425"/>
                    <a:pt x="443" y="425"/>
                    <a:pt x="443" y="425"/>
                  </a:cubicBezTo>
                  <a:cubicBezTo>
                    <a:pt x="130" y="268"/>
                    <a:pt x="130" y="268"/>
                    <a:pt x="130" y="268"/>
                  </a:cubicBezTo>
                  <a:cubicBezTo>
                    <a:pt x="443" y="111"/>
                    <a:pt x="443" y="111"/>
                    <a:pt x="443" y="111"/>
                  </a:cubicBezTo>
                  <a:cubicBezTo>
                    <a:pt x="443" y="111"/>
                    <a:pt x="443" y="111"/>
                    <a:pt x="443" y="111"/>
                  </a:cubicBezTo>
                  <a:cubicBezTo>
                    <a:pt x="443" y="111"/>
                    <a:pt x="443" y="111"/>
                    <a:pt x="443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060C4147-5C2F-4788-BCD8-C1CB97290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3" y="3477"/>
              <a:ext cx="261" cy="595"/>
            </a:xfrm>
            <a:custGeom>
              <a:avLst/>
              <a:gdLst>
                <a:gd name="T0" fmla="*/ 390 w 437"/>
                <a:gd name="T1" fmla="*/ 12 h 1007"/>
                <a:gd name="T2" fmla="*/ 325 w 437"/>
                <a:gd name="T3" fmla="*/ 37 h 1007"/>
                <a:gd name="T4" fmla="*/ 325 w 437"/>
                <a:gd name="T5" fmla="*/ 37 h 1007"/>
                <a:gd name="T6" fmla="*/ 325 w 437"/>
                <a:gd name="T7" fmla="*/ 38 h 1007"/>
                <a:gd name="T8" fmla="*/ 325 w 437"/>
                <a:gd name="T9" fmla="*/ 38 h 1007"/>
                <a:gd name="T10" fmla="*/ 12 w 437"/>
                <a:gd name="T11" fmla="*/ 935 h 1007"/>
                <a:gd name="T12" fmla="*/ 12 w 437"/>
                <a:gd name="T13" fmla="*/ 935 h 1007"/>
                <a:gd name="T14" fmla="*/ 12 w 437"/>
                <a:gd name="T15" fmla="*/ 936 h 1007"/>
                <a:gd name="T16" fmla="*/ 12 w 437"/>
                <a:gd name="T17" fmla="*/ 936 h 1007"/>
                <a:gd name="T18" fmla="*/ 48 w 437"/>
                <a:gd name="T19" fmla="*/ 996 h 1007"/>
                <a:gd name="T20" fmla="*/ 113 w 437"/>
                <a:gd name="T21" fmla="*/ 971 h 1007"/>
                <a:gd name="T22" fmla="*/ 112 w 437"/>
                <a:gd name="T23" fmla="*/ 971 h 1007"/>
                <a:gd name="T24" fmla="*/ 113 w 437"/>
                <a:gd name="T25" fmla="*/ 970 h 1007"/>
                <a:gd name="T26" fmla="*/ 113 w 437"/>
                <a:gd name="T27" fmla="*/ 970 h 1007"/>
                <a:gd name="T28" fmla="*/ 425 w 437"/>
                <a:gd name="T29" fmla="*/ 73 h 1007"/>
                <a:gd name="T30" fmla="*/ 425 w 437"/>
                <a:gd name="T31" fmla="*/ 73 h 1007"/>
                <a:gd name="T32" fmla="*/ 425 w 437"/>
                <a:gd name="T33" fmla="*/ 72 h 1007"/>
                <a:gd name="T34" fmla="*/ 426 w 437"/>
                <a:gd name="T35" fmla="*/ 72 h 1007"/>
                <a:gd name="T36" fmla="*/ 390 w 437"/>
                <a:gd name="T37" fmla="*/ 12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1007">
                  <a:moveTo>
                    <a:pt x="390" y="12"/>
                  </a:moveTo>
                  <a:cubicBezTo>
                    <a:pt x="356" y="0"/>
                    <a:pt x="337" y="4"/>
                    <a:pt x="325" y="37"/>
                  </a:cubicBezTo>
                  <a:cubicBezTo>
                    <a:pt x="325" y="37"/>
                    <a:pt x="325" y="37"/>
                    <a:pt x="325" y="37"/>
                  </a:cubicBezTo>
                  <a:cubicBezTo>
                    <a:pt x="325" y="38"/>
                    <a:pt x="325" y="38"/>
                    <a:pt x="325" y="38"/>
                  </a:cubicBezTo>
                  <a:cubicBezTo>
                    <a:pt x="325" y="38"/>
                    <a:pt x="325" y="38"/>
                    <a:pt x="325" y="38"/>
                  </a:cubicBezTo>
                  <a:cubicBezTo>
                    <a:pt x="12" y="935"/>
                    <a:pt x="12" y="935"/>
                    <a:pt x="12" y="935"/>
                  </a:cubicBezTo>
                  <a:cubicBezTo>
                    <a:pt x="12" y="935"/>
                    <a:pt x="12" y="935"/>
                    <a:pt x="12" y="935"/>
                  </a:cubicBezTo>
                  <a:cubicBezTo>
                    <a:pt x="12" y="936"/>
                    <a:pt x="12" y="936"/>
                    <a:pt x="12" y="936"/>
                  </a:cubicBezTo>
                  <a:cubicBezTo>
                    <a:pt x="12" y="936"/>
                    <a:pt x="12" y="936"/>
                    <a:pt x="12" y="936"/>
                  </a:cubicBezTo>
                  <a:cubicBezTo>
                    <a:pt x="0" y="969"/>
                    <a:pt x="13" y="984"/>
                    <a:pt x="48" y="996"/>
                  </a:cubicBezTo>
                  <a:cubicBezTo>
                    <a:pt x="81" y="1007"/>
                    <a:pt x="101" y="1004"/>
                    <a:pt x="113" y="971"/>
                  </a:cubicBezTo>
                  <a:cubicBezTo>
                    <a:pt x="112" y="971"/>
                    <a:pt x="112" y="971"/>
                    <a:pt x="112" y="971"/>
                  </a:cubicBezTo>
                  <a:cubicBezTo>
                    <a:pt x="113" y="970"/>
                    <a:pt x="113" y="970"/>
                    <a:pt x="113" y="970"/>
                  </a:cubicBezTo>
                  <a:cubicBezTo>
                    <a:pt x="113" y="970"/>
                    <a:pt x="113" y="970"/>
                    <a:pt x="113" y="970"/>
                  </a:cubicBezTo>
                  <a:cubicBezTo>
                    <a:pt x="425" y="73"/>
                    <a:pt x="425" y="73"/>
                    <a:pt x="425" y="73"/>
                  </a:cubicBezTo>
                  <a:cubicBezTo>
                    <a:pt x="425" y="73"/>
                    <a:pt x="425" y="73"/>
                    <a:pt x="425" y="73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426" y="72"/>
                    <a:pt x="426" y="72"/>
                    <a:pt x="426" y="72"/>
                  </a:cubicBezTo>
                  <a:cubicBezTo>
                    <a:pt x="437" y="39"/>
                    <a:pt x="423" y="24"/>
                    <a:pt x="390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6BA97F-3026-4F61-BF87-E21CB756AF0E}"/>
              </a:ext>
            </a:extLst>
          </p:cNvPr>
          <p:cNvGrpSpPr/>
          <p:nvPr/>
        </p:nvGrpSpPr>
        <p:grpSpPr>
          <a:xfrm>
            <a:off x="6830227" y="2340437"/>
            <a:ext cx="1111138" cy="693222"/>
            <a:chOff x="4734721" y="4198311"/>
            <a:chExt cx="1111138" cy="6932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B37933-1678-47B2-80E6-6F231EC975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5566" y="4543203"/>
              <a:ext cx="429448" cy="348330"/>
              <a:chOff x="425450" y="928688"/>
              <a:chExt cx="1428751" cy="1158875"/>
            </a:xfrm>
            <a:solidFill>
              <a:schemeClr val="tx1"/>
            </a:solidFill>
          </p:grpSpPr>
          <p:sp>
            <p:nvSpPr>
              <p:cNvPr id="69" name="Freeform 63">
                <a:extLst>
                  <a:ext uri="{FF2B5EF4-FFF2-40B4-BE49-F238E27FC236}">
                    <a16:creationId xmlns:a16="http://schemas.microsoft.com/office/drawing/2014/main" id="{574830C1-D41E-48DD-9D29-CBA1EBC48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" y="928688"/>
                <a:ext cx="117475" cy="1158875"/>
              </a:xfrm>
              <a:custGeom>
                <a:avLst/>
                <a:gdLst>
                  <a:gd name="T0" fmla="*/ 16 w 31"/>
                  <a:gd name="T1" fmla="*/ 0 h 309"/>
                  <a:gd name="T2" fmla="*/ 0 w 31"/>
                  <a:gd name="T3" fmla="*/ 14 h 309"/>
                  <a:gd name="T4" fmla="*/ 0 w 31"/>
                  <a:gd name="T5" fmla="*/ 14 h 309"/>
                  <a:gd name="T6" fmla="*/ 0 w 31"/>
                  <a:gd name="T7" fmla="*/ 15 h 309"/>
                  <a:gd name="T8" fmla="*/ 0 w 31"/>
                  <a:gd name="T9" fmla="*/ 18 h 309"/>
                  <a:gd name="T10" fmla="*/ 0 w 31"/>
                  <a:gd name="T11" fmla="*/ 293 h 309"/>
                  <a:gd name="T12" fmla="*/ 0 w 31"/>
                  <a:gd name="T13" fmla="*/ 296 h 309"/>
                  <a:gd name="T14" fmla="*/ 16 w 31"/>
                  <a:gd name="T15" fmla="*/ 309 h 309"/>
                  <a:gd name="T16" fmla="*/ 31 w 31"/>
                  <a:gd name="T17" fmla="*/ 296 h 309"/>
                  <a:gd name="T18" fmla="*/ 31 w 31"/>
                  <a:gd name="T19" fmla="*/ 293 h 309"/>
                  <a:gd name="T20" fmla="*/ 31 w 31"/>
                  <a:gd name="T21" fmla="*/ 18 h 309"/>
                  <a:gd name="T22" fmla="*/ 31 w 31"/>
                  <a:gd name="T23" fmla="*/ 15 h 309"/>
                  <a:gd name="T24" fmla="*/ 31 w 31"/>
                  <a:gd name="T25" fmla="*/ 14 h 309"/>
                  <a:gd name="T26" fmla="*/ 31 w 31"/>
                  <a:gd name="T27" fmla="*/ 14 h 309"/>
                  <a:gd name="T28" fmla="*/ 16 w 31"/>
                  <a:gd name="T29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09">
                    <a:moveTo>
                      <a:pt x="16" y="0"/>
                    </a:moveTo>
                    <a:cubicBezTo>
                      <a:pt x="5" y="0"/>
                      <a:pt x="0" y="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306"/>
                      <a:pt x="5" y="309"/>
                      <a:pt x="16" y="309"/>
                    </a:cubicBezTo>
                    <a:cubicBezTo>
                      <a:pt x="26" y="309"/>
                      <a:pt x="31" y="306"/>
                      <a:pt x="31" y="296"/>
                    </a:cubicBezTo>
                    <a:cubicBezTo>
                      <a:pt x="31" y="293"/>
                      <a:pt x="31" y="293"/>
                      <a:pt x="31" y="293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3"/>
                      <a:pt x="26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0" name="Freeform 64">
                <a:extLst>
                  <a:ext uri="{FF2B5EF4-FFF2-40B4-BE49-F238E27FC236}">
                    <a16:creationId xmlns:a16="http://schemas.microsoft.com/office/drawing/2014/main" id="{DC5FA631-EC6F-4040-A020-F6AFE87F6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38" y="928688"/>
                <a:ext cx="60325" cy="1158875"/>
              </a:xfrm>
              <a:custGeom>
                <a:avLst/>
                <a:gdLst>
                  <a:gd name="T0" fmla="*/ 8 w 16"/>
                  <a:gd name="T1" fmla="*/ 0 h 309"/>
                  <a:gd name="T2" fmla="*/ 0 w 16"/>
                  <a:gd name="T3" fmla="*/ 7 h 309"/>
                  <a:gd name="T4" fmla="*/ 0 w 16"/>
                  <a:gd name="T5" fmla="*/ 7 h 309"/>
                  <a:gd name="T6" fmla="*/ 0 w 16"/>
                  <a:gd name="T7" fmla="*/ 8 h 309"/>
                  <a:gd name="T8" fmla="*/ 0 w 16"/>
                  <a:gd name="T9" fmla="*/ 302 h 309"/>
                  <a:gd name="T10" fmla="*/ 8 w 16"/>
                  <a:gd name="T11" fmla="*/ 309 h 309"/>
                  <a:gd name="T12" fmla="*/ 16 w 16"/>
                  <a:gd name="T13" fmla="*/ 302 h 309"/>
                  <a:gd name="T14" fmla="*/ 16 w 16"/>
                  <a:gd name="T15" fmla="*/ 8 h 309"/>
                  <a:gd name="T16" fmla="*/ 16 w 16"/>
                  <a:gd name="T17" fmla="*/ 7 h 309"/>
                  <a:gd name="T18" fmla="*/ 16 w 16"/>
                  <a:gd name="T19" fmla="*/ 7 h 309"/>
                  <a:gd name="T20" fmla="*/ 8 w 16"/>
                  <a:gd name="T2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09">
                    <a:moveTo>
                      <a:pt x="8" y="0"/>
                    </a:moveTo>
                    <a:cubicBezTo>
                      <a:pt x="3" y="0"/>
                      <a:pt x="0" y="2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7"/>
                      <a:pt x="3" y="309"/>
                      <a:pt x="8" y="309"/>
                    </a:cubicBezTo>
                    <a:cubicBezTo>
                      <a:pt x="14" y="309"/>
                      <a:pt x="16" y="307"/>
                      <a:pt x="16" y="30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2"/>
                      <a:pt x="13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1" name="Freeform 65">
                <a:extLst>
                  <a:ext uri="{FF2B5EF4-FFF2-40B4-BE49-F238E27FC236}">
                    <a16:creationId xmlns:a16="http://schemas.microsoft.com/office/drawing/2014/main" id="{889989A4-58EF-4FC4-ACC8-E72A63F10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00" y="928688"/>
                <a:ext cx="176213" cy="1158875"/>
              </a:xfrm>
              <a:custGeom>
                <a:avLst/>
                <a:gdLst>
                  <a:gd name="T0" fmla="*/ 24 w 47"/>
                  <a:gd name="T1" fmla="*/ 0 h 309"/>
                  <a:gd name="T2" fmla="*/ 0 w 47"/>
                  <a:gd name="T3" fmla="*/ 20 h 309"/>
                  <a:gd name="T4" fmla="*/ 0 w 47"/>
                  <a:gd name="T5" fmla="*/ 20 h 309"/>
                  <a:gd name="T6" fmla="*/ 0 w 47"/>
                  <a:gd name="T7" fmla="*/ 22 h 309"/>
                  <a:gd name="T8" fmla="*/ 0 w 47"/>
                  <a:gd name="T9" fmla="*/ 27 h 309"/>
                  <a:gd name="T10" fmla="*/ 0 w 47"/>
                  <a:gd name="T11" fmla="*/ 284 h 309"/>
                  <a:gd name="T12" fmla="*/ 0 w 47"/>
                  <a:gd name="T13" fmla="*/ 289 h 309"/>
                  <a:gd name="T14" fmla="*/ 24 w 47"/>
                  <a:gd name="T15" fmla="*/ 309 h 309"/>
                  <a:gd name="T16" fmla="*/ 47 w 47"/>
                  <a:gd name="T17" fmla="*/ 289 h 309"/>
                  <a:gd name="T18" fmla="*/ 47 w 47"/>
                  <a:gd name="T19" fmla="*/ 284 h 309"/>
                  <a:gd name="T20" fmla="*/ 47 w 47"/>
                  <a:gd name="T21" fmla="*/ 27 h 309"/>
                  <a:gd name="T22" fmla="*/ 47 w 47"/>
                  <a:gd name="T23" fmla="*/ 22 h 309"/>
                  <a:gd name="T24" fmla="*/ 47 w 47"/>
                  <a:gd name="T25" fmla="*/ 20 h 309"/>
                  <a:gd name="T26" fmla="*/ 47 w 47"/>
                  <a:gd name="T27" fmla="*/ 20 h 309"/>
                  <a:gd name="T28" fmla="*/ 24 w 47"/>
                  <a:gd name="T29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309">
                    <a:moveTo>
                      <a:pt x="24" y="0"/>
                    </a:moveTo>
                    <a:cubicBezTo>
                      <a:pt x="8" y="0"/>
                      <a:pt x="0" y="5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305"/>
                      <a:pt x="8" y="309"/>
                      <a:pt x="24" y="309"/>
                    </a:cubicBezTo>
                    <a:cubicBezTo>
                      <a:pt x="40" y="309"/>
                      <a:pt x="47" y="305"/>
                      <a:pt x="47" y="289"/>
                    </a:cubicBezTo>
                    <a:cubicBezTo>
                      <a:pt x="47" y="284"/>
                      <a:pt x="47" y="284"/>
                      <a:pt x="47" y="284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21"/>
                      <a:pt x="47" y="21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5"/>
                      <a:pt x="39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2" name="Freeform 66">
                <a:extLst>
                  <a:ext uri="{FF2B5EF4-FFF2-40B4-BE49-F238E27FC236}">
                    <a16:creationId xmlns:a16="http://schemas.microsoft.com/office/drawing/2014/main" id="{1F3AF9C2-CBA4-4D71-852E-3A4564A26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975" y="928688"/>
                <a:ext cx="60325" cy="1158875"/>
              </a:xfrm>
              <a:custGeom>
                <a:avLst/>
                <a:gdLst>
                  <a:gd name="T0" fmla="*/ 8 w 16"/>
                  <a:gd name="T1" fmla="*/ 0 h 309"/>
                  <a:gd name="T2" fmla="*/ 0 w 16"/>
                  <a:gd name="T3" fmla="*/ 7 h 309"/>
                  <a:gd name="T4" fmla="*/ 0 w 16"/>
                  <a:gd name="T5" fmla="*/ 7 h 309"/>
                  <a:gd name="T6" fmla="*/ 0 w 16"/>
                  <a:gd name="T7" fmla="*/ 8 h 309"/>
                  <a:gd name="T8" fmla="*/ 0 w 16"/>
                  <a:gd name="T9" fmla="*/ 302 h 309"/>
                  <a:gd name="T10" fmla="*/ 8 w 16"/>
                  <a:gd name="T11" fmla="*/ 309 h 309"/>
                  <a:gd name="T12" fmla="*/ 16 w 16"/>
                  <a:gd name="T13" fmla="*/ 302 h 309"/>
                  <a:gd name="T14" fmla="*/ 16 w 16"/>
                  <a:gd name="T15" fmla="*/ 8 h 309"/>
                  <a:gd name="T16" fmla="*/ 16 w 16"/>
                  <a:gd name="T17" fmla="*/ 7 h 309"/>
                  <a:gd name="T18" fmla="*/ 16 w 16"/>
                  <a:gd name="T19" fmla="*/ 7 h 309"/>
                  <a:gd name="T20" fmla="*/ 8 w 16"/>
                  <a:gd name="T2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09">
                    <a:moveTo>
                      <a:pt x="8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02"/>
                      <a:pt x="0" y="302"/>
                      <a:pt x="0" y="302"/>
                    </a:cubicBezTo>
                    <a:cubicBezTo>
                      <a:pt x="0" y="307"/>
                      <a:pt x="3" y="309"/>
                      <a:pt x="8" y="309"/>
                    </a:cubicBezTo>
                    <a:cubicBezTo>
                      <a:pt x="13" y="309"/>
                      <a:pt x="16" y="307"/>
                      <a:pt x="16" y="30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2"/>
                      <a:pt x="13" y="0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3" name="Freeform 67">
                <a:extLst>
                  <a:ext uri="{FF2B5EF4-FFF2-40B4-BE49-F238E27FC236}">
                    <a16:creationId xmlns:a16="http://schemas.microsoft.com/office/drawing/2014/main" id="{0E9FFD78-206C-4727-87E2-1D3FEB1E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800" y="928688"/>
                <a:ext cx="180975" cy="1158875"/>
              </a:xfrm>
              <a:custGeom>
                <a:avLst/>
                <a:gdLst>
                  <a:gd name="T0" fmla="*/ 24 w 48"/>
                  <a:gd name="T1" fmla="*/ 0 h 309"/>
                  <a:gd name="T2" fmla="*/ 0 w 48"/>
                  <a:gd name="T3" fmla="*/ 20 h 309"/>
                  <a:gd name="T4" fmla="*/ 1 w 48"/>
                  <a:gd name="T5" fmla="*/ 20 h 309"/>
                  <a:gd name="T6" fmla="*/ 0 w 48"/>
                  <a:gd name="T7" fmla="*/ 22 h 309"/>
                  <a:gd name="T8" fmla="*/ 0 w 48"/>
                  <a:gd name="T9" fmla="*/ 27 h 309"/>
                  <a:gd name="T10" fmla="*/ 0 w 48"/>
                  <a:gd name="T11" fmla="*/ 284 h 309"/>
                  <a:gd name="T12" fmla="*/ 0 w 48"/>
                  <a:gd name="T13" fmla="*/ 289 h 309"/>
                  <a:gd name="T14" fmla="*/ 24 w 48"/>
                  <a:gd name="T15" fmla="*/ 309 h 309"/>
                  <a:gd name="T16" fmla="*/ 48 w 48"/>
                  <a:gd name="T17" fmla="*/ 289 h 309"/>
                  <a:gd name="T18" fmla="*/ 48 w 48"/>
                  <a:gd name="T19" fmla="*/ 284 h 309"/>
                  <a:gd name="T20" fmla="*/ 48 w 48"/>
                  <a:gd name="T21" fmla="*/ 27 h 309"/>
                  <a:gd name="T22" fmla="*/ 48 w 48"/>
                  <a:gd name="T23" fmla="*/ 22 h 309"/>
                  <a:gd name="T24" fmla="*/ 47 w 48"/>
                  <a:gd name="T25" fmla="*/ 20 h 309"/>
                  <a:gd name="T26" fmla="*/ 48 w 48"/>
                  <a:gd name="T27" fmla="*/ 20 h 309"/>
                  <a:gd name="T28" fmla="*/ 24 w 48"/>
                  <a:gd name="T29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309">
                    <a:moveTo>
                      <a:pt x="24" y="0"/>
                    </a:moveTo>
                    <a:cubicBezTo>
                      <a:pt x="8" y="0"/>
                      <a:pt x="0" y="5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1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305"/>
                      <a:pt x="8" y="309"/>
                      <a:pt x="24" y="309"/>
                    </a:cubicBezTo>
                    <a:cubicBezTo>
                      <a:pt x="40" y="309"/>
                      <a:pt x="48" y="305"/>
                      <a:pt x="48" y="289"/>
                    </a:cubicBezTo>
                    <a:cubicBezTo>
                      <a:pt x="48" y="284"/>
                      <a:pt x="48" y="284"/>
                      <a:pt x="48" y="284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1"/>
                      <a:pt x="47" y="21"/>
                      <a:pt x="47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5"/>
                      <a:pt x="40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4" name="Freeform 68">
                <a:extLst>
                  <a:ext uri="{FF2B5EF4-FFF2-40B4-BE49-F238E27FC236}">
                    <a16:creationId xmlns:a16="http://schemas.microsoft.com/office/drawing/2014/main" id="{27D21795-36F6-4474-960B-16CCDF2D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1438" y="928688"/>
                <a:ext cx="30163" cy="1158875"/>
              </a:xfrm>
              <a:custGeom>
                <a:avLst/>
                <a:gdLst>
                  <a:gd name="T0" fmla="*/ 4 w 8"/>
                  <a:gd name="T1" fmla="*/ 0 h 309"/>
                  <a:gd name="T2" fmla="*/ 0 w 8"/>
                  <a:gd name="T3" fmla="*/ 4 h 309"/>
                  <a:gd name="T4" fmla="*/ 0 w 8"/>
                  <a:gd name="T5" fmla="*/ 4 h 309"/>
                  <a:gd name="T6" fmla="*/ 0 w 8"/>
                  <a:gd name="T7" fmla="*/ 4 h 309"/>
                  <a:gd name="T8" fmla="*/ 0 w 8"/>
                  <a:gd name="T9" fmla="*/ 306 h 309"/>
                  <a:gd name="T10" fmla="*/ 4 w 8"/>
                  <a:gd name="T11" fmla="*/ 309 h 309"/>
                  <a:gd name="T12" fmla="*/ 8 w 8"/>
                  <a:gd name="T13" fmla="*/ 306 h 309"/>
                  <a:gd name="T14" fmla="*/ 8 w 8"/>
                  <a:gd name="T15" fmla="*/ 4 h 309"/>
                  <a:gd name="T16" fmla="*/ 8 w 8"/>
                  <a:gd name="T17" fmla="*/ 4 h 309"/>
                  <a:gd name="T18" fmla="*/ 8 w 8"/>
                  <a:gd name="T19" fmla="*/ 4 h 309"/>
                  <a:gd name="T20" fmla="*/ 4 w 8"/>
                  <a:gd name="T2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309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08"/>
                      <a:pt x="2" y="309"/>
                      <a:pt x="4" y="309"/>
                    </a:cubicBezTo>
                    <a:cubicBezTo>
                      <a:pt x="7" y="309"/>
                      <a:pt x="8" y="308"/>
                      <a:pt x="8" y="30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5" name="Freeform 69">
                <a:extLst>
                  <a:ext uri="{FF2B5EF4-FFF2-40B4-BE49-F238E27FC236}">
                    <a16:creationId xmlns:a16="http://schemas.microsoft.com/office/drawing/2014/main" id="{FD2CD397-BEB7-42D3-8FD3-3E25DDDCC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928688"/>
                <a:ext cx="30163" cy="798513"/>
              </a:xfrm>
              <a:custGeom>
                <a:avLst/>
                <a:gdLst>
                  <a:gd name="T0" fmla="*/ 8 w 8"/>
                  <a:gd name="T1" fmla="*/ 209 h 213"/>
                  <a:gd name="T2" fmla="*/ 8 w 8"/>
                  <a:gd name="T3" fmla="*/ 4 h 213"/>
                  <a:gd name="T4" fmla="*/ 8 w 8"/>
                  <a:gd name="T5" fmla="*/ 4 h 213"/>
                  <a:gd name="T6" fmla="*/ 8 w 8"/>
                  <a:gd name="T7" fmla="*/ 4 h 213"/>
                  <a:gd name="T8" fmla="*/ 4 w 8"/>
                  <a:gd name="T9" fmla="*/ 0 h 213"/>
                  <a:gd name="T10" fmla="*/ 0 w 8"/>
                  <a:gd name="T11" fmla="*/ 4 h 213"/>
                  <a:gd name="T12" fmla="*/ 0 w 8"/>
                  <a:gd name="T13" fmla="*/ 4 h 213"/>
                  <a:gd name="T14" fmla="*/ 0 w 8"/>
                  <a:gd name="T15" fmla="*/ 4 h 213"/>
                  <a:gd name="T16" fmla="*/ 0 w 8"/>
                  <a:gd name="T17" fmla="*/ 209 h 213"/>
                  <a:gd name="T18" fmla="*/ 4 w 8"/>
                  <a:gd name="T19" fmla="*/ 213 h 213"/>
                  <a:gd name="T20" fmla="*/ 8 w 8"/>
                  <a:gd name="T21" fmla="*/ 20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213">
                    <a:moveTo>
                      <a:pt x="8" y="209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12"/>
                      <a:pt x="2" y="213"/>
                      <a:pt x="4" y="213"/>
                    </a:cubicBezTo>
                    <a:cubicBezTo>
                      <a:pt x="7" y="213"/>
                      <a:pt x="8" y="212"/>
                      <a:pt x="8" y="20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6" name="Freeform 70">
                <a:extLst>
                  <a:ext uri="{FF2B5EF4-FFF2-40B4-BE49-F238E27FC236}">
                    <a16:creationId xmlns:a16="http://schemas.microsoft.com/office/drawing/2014/main" id="{4B6A87E6-1AB6-480B-B58B-E597499C4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7813" y="928688"/>
                <a:ext cx="119063" cy="798513"/>
              </a:xfrm>
              <a:custGeom>
                <a:avLst/>
                <a:gdLst>
                  <a:gd name="T0" fmla="*/ 16 w 32"/>
                  <a:gd name="T1" fmla="*/ 213 h 213"/>
                  <a:gd name="T2" fmla="*/ 32 w 32"/>
                  <a:gd name="T3" fmla="*/ 199 h 213"/>
                  <a:gd name="T4" fmla="*/ 32 w 32"/>
                  <a:gd name="T5" fmla="*/ 196 h 213"/>
                  <a:gd name="T6" fmla="*/ 32 w 32"/>
                  <a:gd name="T7" fmla="*/ 18 h 213"/>
                  <a:gd name="T8" fmla="*/ 32 w 32"/>
                  <a:gd name="T9" fmla="*/ 15 h 213"/>
                  <a:gd name="T10" fmla="*/ 32 w 32"/>
                  <a:gd name="T11" fmla="*/ 14 h 213"/>
                  <a:gd name="T12" fmla="*/ 32 w 32"/>
                  <a:gd name="T13" fmla="*/ 14 h 213"/>
                  <a:gd name="T14" fmla="*/ 16 w 32"/>
                  <a:gd name="T15" fmla="*/ 0 h 213"/>
                  <a:gd name="T16" fmla="*/ 0 w 32"/>
                  <a:gd name="T17" fmla="*/ 14 h 213"/>
                  <a:gd name="T18" fmla="*/ 0 w 32"/>
                  <a:gd name="T19" fmla="*/ 14 h 213"/>
                  <a:gd name="T20" fmla="*/ 0 w 32"/>
                  <a:gd name="T21" fmla="*/ 15 h 213"/>
                  <a:gd name="T22" fmla="*/ 0 w 32"/>
                  <a:gd name="T23" fmla="*/ 18 h 213"/>
                  <a:gd name="T24" fmla="*/ 0 w 32"/>
                  <a:gd name="T25" fmla="*/ 196 h 213"/>
                  <a:gd name="T26" fmla="*/ 0 w 32"/>
                  <a:gd name="T27" fmla="*/ 199 h 213"/>
                  <a:gd name="T28" fmla="*/ 16 w 32"/>
                  <a:gd name="T29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213">
                    <a:moveTo>
                      <a:pt x="16" y="213"/>
                    </a:moveTo>
                    <a:cubicBezTo>
                      <a:pt x="27" y="213"/>
                      <a:pt x="32" y="210"/>
                      <a:pt x="32" y="199"/>
                    </a:cubicBezTo>
                    <a:cubicBezTo>
                      <a:pt x="32" y="196"/>
                      <a:pt x="32" y="196"/>
                      <a:pt x="32" y="19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3"/>
                      <a:pt x="26" y="0"/>
                      <a:pt x="16" y="0"/>
                    </a:cubicBezTo>
                    <a:cubicBezTo>
                      <a:pt x="5" y="0"/>
                      <a:pt x="0" y="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10"/>
                      <a:pt x="6" y="213"/>
                      <a:pt x="16" y="2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7" name="Freeform 71">
                <a:extLst>
                  <a:ext uri="{FF2B5EF4-FFF2-40B4-BE49-F238E27FC236}">
                    <a16:creationId xmlns:a16="http://schemas.microsoft.com/office/drawing/2014/main" id="{7889D4B3-56DD-44D9-800D-255D1500C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928688"/>
                <a:ext cx="115888" cy="1158875"/>
              </a:xfrm>
              <a:custGeom>
                <a:avLst/>
                <a:gdLst>
                  <a:gd name="T0" fmla="*/ 31 w 31"/>
                  <a:gd name="T1" fmla="*/ 14 h 309"/>
                  <a:gd name="T2" fmla="*/ 15 w 31"/>
                  <a:gd name="T3" fmla="*/ 0 h 309"/>
                  <a:gd name="T4" fmla="*/ 0 w 31"/>
                  <a:gd name="T5" fmla="*/ 14 h 309"/>
                  <a:gd name="T6" fmla="*/ 0 w 31"/>
                  <a:gd name="T7" fmla="*/ 14 h 309"/>
                  <a:gd name="T8" fmla="*/ 0 w 31"/>
                  <a:gd name="T9" fmla="*/ 15 h 309"/>
                  <a:gd name="T10" fmla="*/ 0 w 31"/>
                  <a:gd name="T11" fmla="*/ 18 h 309"/>
                  <a:gd name="T12" fmla="*/ 0 w 31"/>
                  <a:gd name="T13" fmla="*/ 293 h 309"/>
                  <a:gd name="T14" fmla="*/ 0 w 31"/>
                  <a:gd name="T15" fmla="*/ 296 h 309"/>
                  <a:gd name="T16" fmla="*/ 15 w 31"/>
                  <a:gd name="T17" fmla="*/ 309 h 309"/>
                  <a:gd name="T18" fmla="*/ 31 w 31"/>
                  <a:gd name="T19" fmla="*/ 296 h 309"/>
                  <a:gd name="T20" fmla="*/ 31 w 31"/>
                  <a:gd name="T21" fmla="*/ 293 h 309"/>
                  <a:gd name="T22" fmla="*/ 31 w 31"/>
                  <a:gd name="T23" fmla="*/ 18 h 309"/>
                  <a:gd name="T24" fmla="*/ 31 w 31"/>
                  <a:gd name="T25" fmla="*/ 15 h 309"/>
                  <a:gd name="T26" fmla="*/ 31 w 31"/>
                  <a:gd name="T27" fmla="*/ 1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09">
                    <a:moveTo>
                      <a:pt x="31" y="14"/>
                    </a:moveTo>
                    <a:cubicBezTo>
                      <a:pt x="31" y="3"/>
                      <a:pt x="26" y="0"/>
                      <a:pt x="15" y="0"/>
                    </a:cubicBezTo>
                    <a:cubicBezTo>
                      <a:pt x="5" y="0"/>
                      <a:pt x="0" y="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306"/>
                      <a:pt x="5" y="309"/>
                      <a:pt x="15" y="309"/>
                    </a:cubicBezTo>
                    <a:cubicBezTo>
                      <a:pt x="26" y="309"/>
                      <a:pt x="31" y="306"/>
                      <a:pt x="31" y="296"/>
                    </a:cubicBezTo>
                    <a:cubicBezTo>
                      <a:pt x="31" y="293"/>
                      <a:pt x="31" y="293"/>
                      <a:pt x="31" y="293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4"/>
                      <a:pt x="31" y="14"/>
                      <a:pt x="31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  <p:sp>
            <p:nvSpPr>
              <p:cNvPr id="78" name="Oval 72">
                <a:extLst>
                  <a:ext uri="{FF2B5EF4-FFF2-40B4-BE49-F238E27FC236}">
                    <a16:creationId xmlns:a16="http://schemas.microsoft.com/office/drawing/2014/main" id="{63EF8AD0-D2B9-45D6-900E-561843EDD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325" y="1820863"/>
                <a:ext cx="220663" cy="220663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t-IT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573C1D-BD79-4B2C-857F-15E9FB4B34C3}"/>
                </a:ext>
              </a:extLst>
            </p:cNvPr>
            <p:cNvSpPr txBox="1"/>
            <p:nvPr/>
          </p:nvSpPr>
          <p:spPr>
            <a:xfrm>
              <a:off x="4734721" y="4198311"/>
              <a:ext cx="111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Admitting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1495-9547-4795-A459-0C7EF35616AB}"/>
              </a:ext>
            </a:extLst>
          </p:cNvPr>
          <p:cNvGrpSpPr/>
          <p:nvPr/>
        </p:nvGrpSpPr>
        <p:grpSpPr>
          <a:xfrm>
            <a:off x="6406171" y="5244198"/>
            <a:ext cx="1133837" cy="864124"/>
            <a:chOff x="4102112" y="4357788"/>
            <a:chExt cx="1133837" cy="864124"/>
          </a:xfrm>
        </p:grpSpPr>
        <p:pic>
          <p:nvPicPr>
            <p:cNvPr id="34" name="Graphic 33" descr="Database">
              <a:extLst>
                <a:ext uri="{FF2B5EF4-FFF2-40B4-BE49-F238E27FC236}">
                  <a16:creationId xmlns:a16="http://schemas.microsoft.com/office/drawing/2014/main" id="{BB70FD3A-25D5-42B7-BC5E-70A1E9EF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72588" y="4629027"/>
              <a:ext cx="592885" cy="59288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1DD8D7B-90B9-4208-B52D-C96937CBC630}"/>
                </a:ext>
              </a:extLst>
            </p:cNvPr>
            <p:cNvSpPr txBox="1"/>
            <p:nvPr/>
          </p:nvSpPr>
          <p:spPr>
            <a:xfrm>
              <a:off x="4102112" y="4357788"/>
              <a:ext cx="1133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Audit Trail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9D90EBC-6D8B-44EF-8005-B943F09CE590}"/>
              </a:ext>
            </a:extLst>
          </p:cNvPr>
          <p:cNvSpPr txBox="1"/>
          <p:nvPr/>
        </p:nvSpPr>
        <p:spPr>
          <a:xfrm rot="19744830">
            <a:off x="8601105" y="3369891"/>
            <a:ext cx="160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web services</a:t>
            </a:r>
          </a:p>
        </p:txBody>
      </p:sp>
      <p:sp>
        <p:nvSpPr>
          <p:cNvPr id="91" name="Slide Number Placeholder 4">
            <a:extLst>
              <a:ext uri="{FF2B5EF4-FFF2-40B4-BE49-F238E27FC236}">
                <a16:creationId xmlns:a16="http://schemas.microsoft.com/office/drawing/2014/main" id="{1B16AB28-422E-4940-9EA2-BDBF793446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7CFF111-A663-44B9-AF41-D558071F75B7}"/>
              </a:ext>
            </a:extLst>
          </p:cNvPr>
          <p:cNvCxnSpPr>
            <a:cxnSpLocks/>
            <a:stCxn id="18" idx="1"/>
            <a:endCxn id="102" idx="21"/>
          </p:cNvCxnSpPr>
          <p:nvPr/>
        </p:nvCxnSpPr>
        <p:spPr>
          <a:xfrm flipH="1" flipV="1">
            <a:off x="6227523" y="3799956"/>
            <a:ext cx="1526287" cy="2253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87E8A0-BF7D-4E3A-8DF1-E1862D489BF2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 flipV="1">
            <a:off x="6243547" y="2795286"/>
            <a:ext cx="1510263" cy="123006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F303B0E-730C-4CDB-9BA0-E0EF2378CB30}"/>
              </a:ext>
            </a:extLst>
          </p:cNvPr>
          <p:cNvCxnSpPr>
            <a:cxnSpLocks/>
            <a:stCxn id="93" idx="1"/>
            <a:endCxn id="18" idx="3"/>
          </p:cNvCxnSpPr>
          <p:nvPr/>
        </p:nvCxnSpPr>
        <p:spPr>
          <a:xfrm flipH="1">
            <a:off x="8346695" y="2782151"/>
            <a:ext cx="760369" cy="12431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2BA160C-D611-4BAC-8076-1A049A4A70C3}"/>
              </a:ext>
            </a:extLst>
          </p:cNvPr>
          <p:cNvCxnSpPr>
            <a:cxnSpLocks/>
            <a:stCxn id="65" idx="1"/>
            <a:endCxn id="93" idx="3"/>
          </p:cNvCxnSpPr>
          <p:nvPr/>
        </p:nvCxnSpPr>
        <p:spPr>
          <a:xfrm flipH="1" flipV="1">
            <a:off x="9699949" y="2782151"/>
            <a:ext cx="221986" cy="28471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5CE4039-59F9-41E4-AE55-B892E43F8DFE}"/>
              </a:ext>
            </a:extLst>
          </p:cNvPr>
          <p:cNvCxnSpPr>
            <a:cxnSpLocks/>
            <a:stCxn id="27" idx="14"/>
            <a:endCxn id="65" idx="3"/>
          </p:cNvCxnSpPr>
          <p:nvPr/>
        </p:nvCxnSpPr>
        <p:spPr>
          <a:xfrm flipH="1">
            <a:off x="10514820" y="2640343"/>
            <a:ext cx="762696" cy="42651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8E6E08-C955-4874-9920-1194A3BCC7C4}"/>
              </a:ext>
            </a:extLst>
          </p:cNvPr>
          <p:cNvCxnSpPr>
            <a:cxnSpLocks/>
            <a:stCxn id="29" idx="1"/>
            <a:endCxn id="65" idx="3"/>
          </p:cNvCxnSpPr>
          <p:nvPr/>
        </p:nvCxnSpPr>
        <p:spPr>
          <a:xfrm flipH="1" flipV="1">
            <a:off x="10514820" y="3066862"/>
            <a:ext cx="666810" cy="481863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FFBE604-A4E7-4B2A-B8E6-8E3A8BCE7094}"/>
              </a:ext>
            </a:extLst>
          </p:cNvPr>
          <p:cNvCxnSpPr>
            <a:cxnSpLocks/>
            <a:stCxn id="67" idx="6"/>
            <a:endCxn id="18" idx="3"/>
          </p:cNvCxnSpPr>
          <p:nvPr/>
        </p:nvCxnSpPr>
        <p:spPr>
          <a:xfrm flipH="1">
            <a:off x="8346695" y="3880842"/>
            <a:ext cx="1986170" cy="14450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7766C7C-6E8B-4AF9-80BD-241FD83563E0}"/>
              </a:ext>
            </a:extLst>
          </p:cNvPr>
          <p:cNvCxnSpPr>
            <a:cxnSpLocks/>
            <a:stCxn id="18" idx="1"/>
            <a:endCxn id="33" idx="3"/>
          </p:cNvCxnSpPr>
          <p:nvPr/>
        </p:nvCxnSpPr>
        <p:spPr>
          <a:xfrm flipH="1">
            <a:off x="7404946" y="4025346"/>
            <a:ext cx="348864" cy="4380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49B616A-6D06-4D7E-9317-E3DE1A51C177}"/>
              </a:ext>
            </a:extLst>
          </p:cNvPr>
          <p:cNvCxnSpPr>
            <a:cxnSpLocks/>
            <a:stCxn id="33" idx="3"/>
            <a:endCxn id="61" idx="1"/>
          </p:cNvCxnSpPr>
          <p:nvPr/>
        </p:nvCxnSpPr>
        <p:spPr>
          <a:xfrm>
            <a:off x="7404946" y="4463379"/>
            <a:ext cx="401201" cy="67201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D1A287-575E-45AB-A6C9-9D7CF24A3827}"/>
              </a:ext>
            </a:extLst>
          </p:cNvPr>
          <p:cNvGrpSpPr/>
          <p:nvPr/>
        </p:nvGrpSpPr>
        <p:grpSpPr>
          <a:xfrm>
            <a:off x="8399032" y="4700861"/>
            <a:ext cx="980647" cy="927378"/>
            <a:chOff x="8399032" y="4700861"/>
            <a:chExt cx="980647" cy="92737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A1562D2-E66D-4F80-B3BE-BCB8FBA19156}"/>
                </a:ext>
              </a:extLst>
            </p:cNvPr>
            <p:cNvSpPr txBox="1"/>
            <p:nvPr/>
          </p:nvSpPr>
          <p:spPr>
            <a:xfrm rot="20877829">
              <a:off x="8441737" y="4700861"/>
              <a:ext cx="7807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4"/>
                  </a:solidFill>
                </a:rPr>
                <a:t>DICOM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90313C0-DF4E-4AA3-A11D-1B4D14A81FD9}"/>
                </a:ext>
              </a:extLst>
            </p:cNvPr>
            <p:cNvCxnSpPr>
              <a:cxnSpLocks/>
              <a:stCxn id="61" idx="3"/>
              <a:endCxn id="37" idx="1"/>
            </p:cNvCxnSpPr>
            <p:nvPr/>
          </p:nvCxnSpPr>
          <p:spPr>
            <a:xfrm flipV="1">
              <a:off x="8399032" y="4917455"/>
              <a:ext cx="980647" cy="21794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9E90843-EE0E-495D-88DA-855995D4AB46}"/>
                </a:ext>
              </a:extLst>
            </p:cNvPr>
            <p:cNvCxnSpPr>
              <a:cxnSpLocks/>
              <a:stCxn id="61" idx="3"/>
              <a:endCxn id="22" idx="1"/>
            </p:cNvCxnSpPr>
            <p:nvPr/>
          </p:nvCxnSpPr>
          <p:spPr>
            <a:xfrm>
              <a:off x="8399032" y="5135398"/>
              <a:ext cx="819532" cy="49284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71FC4161-026A-484E-BFAB-F6A3C39883A4}"/>
              </a:ext>
            </a:extLst>
          </p:cNvPr>
          <p:cNvSpPr txBox="1"/>
          <p:nvPr/>
        </p:nvSpPr>
        <p:spPr>
          <a:xfrm rot="1404273">
            <a:off x="6544731" y="3454598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FHIR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41E564B-CB77-4AD7-9DE1-89C35EFE4542}"/>
              </a:ext>
            </a:extLst>
          </p:cNvPr>
          <p:cNvCxnSpPr>
            <a:cxnSpLocks/>
            <a:stCxn id="65" idx="1"/>
            <a:endCxn id="18" idx="3"/>
          </p:cNvCxnSpPr>
          <p:nvPr/>
        </p:nvCxnSpPr>
        <p:spPr>
          <a:xfrm flipH="1">
            <a:off x="8346695" y="3066862"/>
            <a:ext cx="1575240" cy="95848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ontent Placeholder 2">
            <a:extLst>
              <a:ext uri="{FF2B5EF4-FFF2-40B4-BE49-F238E27FC236}">
                <a16:creationId xmlns:a16="http://schemas.microsoft.com/office/drawing/2014/main" id="{7C5B1228-ECF5-4B78-8940-20B1018D5BF8}"/>
              </a:ext>
            </a:extLst>
          </p:cNvPr>
          <p:cNvSpPr txBox="1">
            <a:spLocks/>
          </p:cNvSpPr>
          <p:nvPr/>
        </p:nvSpPr>
        <p:spPr>
          <a:xfrm>
            <a:off x="150791" y="2434930"/>
            <a:ext cx="5454187" cy="322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Blip>
                <a:blip r:embed="rId1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Blip>
                <a:blip r:embed="rId1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1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1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1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Connecting medical devices for communication is challenging!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standard has its own connectivity parameters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new systems join the environment?</a:t>
            </a:r>
          </a:p>
        </p:txBody>
      </p:sp>
      <p:pic>
        <p:nvPicPr>
          <p:cNvPr id="192" name="Graphic 191" descr="Computer">
            <a:extLst>
              <a:ext uri="{FF2B5EF4-FFF2-40B4-BE49-F238E27FC236}">
                <a16:creationId xmlns:a16="http://schemas.microsoft.com/office/drawing/2014/main" id="{E4400BFD-AD34-4BCD-BD09-1B7EB212C7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936521" y="5196934"/>
            <a:ext cx="603789" cy="60378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766E5644-89D3-4970-BFF1-67BB40A3C090}"/>
              </a:ext>
            </a:extLst>
          </p:cNvPr>
          <p:cNvSpPr txBox="1"/>
          <p:nvPr/>
        </p:nvSpPr>
        <p:spPr>
          <a:xfrm rot="20212033">
            <a:off x="5142727" y="4923800"/>
            <a:ext cx="373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600FF"/>
                </a:solidFill>
              </a:rPr>
              <a:t>??</a:t>
            </a:r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38CA8671-2142-48C1-9ADF-675518052236}"/>
              </a:ext>
            </a:extLst>
          </p:cNvPr>
          <p:cNvCxnSpPr>
            <a:cxnSpLocks/>
            <a:stCxn id="193" idx="1"/>
            <a:endCxn id="192" idx="3"/>
          </p:cNvCxnSpPr>
          <p:nvPr/>
        </p:nvCxnSpPr>
        <p:spPr>
          <a:xfrm flipH="1">
            <a:off x="4540310" y="5166507"/>
            <a:ext cx="617445" cy="332322"/>
          </a:xfrm>
          <a:prstGeom prst="line">
            <a:avLst/>
          </a:prstGeom>
          <a:ln>
            <a:solidFill>
              <a:srgbClr val="66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B276E48-6C6A-4962-99FF-C8CE3EF5F1B8}"/>
              </a:ext>
            </a:extLst>
          </p:cNvPr>
          <p:cNvCxnSpPr>
            <a:cxnSpLocks/>
            <a:endCxn id="193" idx="3"/>
          </p:cNvCxnSpPr>
          <p:nvPr/>
        </p:nvCxnSpPr>
        <p:spPr>
          <a:xfrm flipH="1">
            <a:off x="5501519" y="4672794"/>
            <a:ext cx="643436" cy="346853"/>
          </a:xfrm>
          <a:prstGeom prst="line">
            <a:avLst/>
          </a:prstGeom>
          <a:ln>
            <a:solidFill>
              <a:srgbClr val="66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82603D-5BEA-4B6B-B503-9A6891DBF92D}"/>
              </a:ext>
            </a:extLst>
          </p:cNvPr>
          <p:cNvGrpSpPr/>
          <p:nvPr/>
        </p:nvGrpSpPr>
        <p:grpSpPr>
          <a:xfrm>
            <a:off x="5941653" y="2782151"/>
            <a:ext cx="4391212" cy="3291711"/>
            <a:chOff x="5941653" y="2782151"/>
            <a:chExt cx="4391212" cy="329171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B76B1A-E51A-473E-9485-4D9FF15A9510}"/>
                </a:ext>
              </a:extLst>
            </p:cNvPr>
            <p:cNvSpPr txBox="1"/>
            <p:nvPr/>
          </p:nvSpPr>
          <p:spPr>
            <a:xfrm rot="21261133">
              <a:off x="7833241" y="5735308"/>
              <a:ext cx="68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syslog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A539CAF-722E-46E1-8760-C391E4456E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5628239"/>
              <a:ext cx="1949032" cy="18364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905DE3F-6501-45FE-B1F8-F336E9758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4917455"/>
              <a:ext cx="2110147" cy="89442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3768D4F-224B-43BD-AC7F-20FB89D38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4463379"/>
              <a:ext cx="135414" cy="134850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5B3B19-A311-4D04-924D-22161F93C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4025346"/>
              <a:ext cx="484278" cy="178653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FB897F7-28FA-4DBB-9546-8D4ED7CB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3363304"/>
              <a:ext cx="2948846" cy="244857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299AD42-9B01-49FA-BB2D-7C04BFA81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3880842"/>
              <a:ext cx="3063333" cy="193103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77C88AB-DE6D-4DB8-9F3D-1AD91E7B0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532" y="2782151"/>
              <a:ext cx="1837532" cy="302973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A3FFD3-BCE4-4E7F-B0FA-182C31E8B0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7523" y="3799956"/>
              <a:ext cx="1042009" cy="201192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0717C29-E1C9-42D1-BF4A-6F5D9E2C7E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1653" y="3097180"/>
              <a:ext cx="1327879" cy="271470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E83664D-543D-46FE-B621-F4C1A3CDA4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297015"/>
      </p:ext>
    </p:extLst>
  </p:cSld>
  <p:clrMapOvr>
    <a:masterClrMapping/>
  </p:clrMapOvr>
  <p:transition spd="med" advTm="335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9" grpId="0"/>
      <p:bldP spid="117" grpId="0"/>
      <p:bldP spid="158" grpId="0"/>
      <p:bldP spid="1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terface staff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Interface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taffing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250" y="3384090"/>
            <a:ext cx="2853931" cy="100918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DD05D0-41DD-4B13-88FF-5B9FEA91748B}"/>
              </a:ext>
            </a:extLst>
          </p:cNvPr>
          <p:cNvSpPr txBox="1">
            <a:spLocks/>
          </p:cNvSpPr>
          <p:nvPr/>
        </p:nvSpPr>
        <p:spPr>
          <a:xfrm>
            <a:off x="150791" y="1721498"/>
            <a:ext cx="86985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Blip>
                <a:blip r:embed="rId7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Blip>
                <a:blip r:embed="rId7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Healthcare Delivery Organizations (HDOs) hire consultants or temporary interface analysts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 are spent </a:t>
            </a: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Collecting connectivity details</a:t>
            </a: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Configuring products </a:t>
            </a: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connectivity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implementation, teams are disbanded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is lost</a:t>
            </a: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phic 5" descr="Repeat">
            <a:extLst>
              <a:ext uri="{FF2B5EF4-FFF2-40B4-BE49-F238E27FC236}">
                <a16:creationId xmlns:a16="http://schemas.microsoft.com/office/drawing/2014/main" id="{1B3F2C1D-21C0-4D77-BC23-DBAB0957E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1937" y="3721798"/>
            <a:ext cx="535074" cy="53507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BFA8B7-C597-4621-99D4-E26FE944A5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3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514D-D856-4D33-9F7D-6E7049F9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IHE Survey of Network Interfaces Form (SNIF)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C7C87-A965-42BA-A152-0A175433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FE1F3F0-60C3-4BF8-AB21-7BAAE283F1F7}"/>
              </a:ext>
            </a:extLst>
          </p:cNvPr>
          <p:cNvSpPr txBox="1">
            <a:spLocks/>
          </p:cNvSpPr>
          <p:nvPr/>
        </p:nvSpPr>
        <p:spPr>
          <a:xfrm>
            <a:off x="946297" y="1781411"/>
            <a:ext cx="10887739" cy="44284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200"/>
              </a:spcBef>
              <a:buFont typeface="Arial"/>
              <a:buNone/>
              <a:tabLst>
                <a:tab pos="1427163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Endpoints: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HL7v2, XD*, DICOM and FHIR</a:t>
            </a:r>
          </a:p>
          <a:p>
            <a:pPr marL="0" indent="0">
              <a:spcBef>
                <a:spcPts val="4200"/>
              </a:spcBef>
              <a:buFont typeface="Arial"/>
              <a:buNone/>
              <a:tabLst>
                <a:tab pos="1427163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Standardize catalog, search &amp; retrieval of technical connectivity content</a:t>
            </a:r>
          </a:p>
          <a:p>
            <a:pPr marL="0" indent="0">
              <a:lnSpc>
                <a:spcPct val="140000"/>
              </a:lnSpc>
              <a:spcBef>
                <a:spcPts val="4200"/>
              </a:spcBef>
              <a:buFont typeface="Arial"/>
              <a:buNone/>
              <a:tabLst>
                <a:tab pos="1427163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	Available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previous approaches to managing configurations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Current and Desired State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proposal with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a SNIF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8E7A0-2C2E-426D-A7F8-7B0759DD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877" y="1504253"/>
            <a:ext cx="4005943" cy="10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29E3E9-C104-4387-AB75-C30052320A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660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36"/>
    </mc:Choice>
    <mc:Fallback>
      <p:transition spd="slow" advTm="42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961E2-3B41-4463-B9EF-7B0A0061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1D383-3CFF-42E2-943D-3CAAD32C34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738189" y="1645921"/>
            <a:ext cx="4839652" cy="43191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update connectivity details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Searchable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readable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overhead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DA5B7-4563-46F2-BF31-D89C51A613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SNIF Process Flow, Centralized Repositoy">
            <a:extLst>
              <a:ext uri="{FF2B5EF4-FFF2-40B4-BE49-F238E27FC236}">
                <a16:creationId xmlns:a16="http://schemas.microsoft.com/office/drawing/2014/main" id="{AA6AE616-7547-4A79-9546-CBFBDFC58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91" y="2207930"/>
            <a:ext cx="6165418" cy="319808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772DF0-E907-4B8F-B0B4-25671026EB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519870"/>
      </p:ext>
    </p:extLst>
  </p:cSld>
  <p:clrMapOvr>
    <a:masterClrMapping/>
  </p:clrMapOvr>
  <p:transition spd="med" advTm="215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67DDB6-195E-448D-A2CD-6B3D731B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a White Paper?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5A179-DABB-4CBA-A0F2-A18A4F486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518009"/>
            <a:ext cx="548640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assumptions: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current approach to endpoint catalogues?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standardize?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Would it be adopted?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B872D-D16D-4A76-8793-8B78F8D24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1305" y="1518010"/>
            <a:ext cx="4941095" cy="2920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approach: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for profiling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model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B0D30-9BD6-4DAC-BAD3-DCCD3847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46207C-1CE4-4D41-88A7-A24EF0E2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13" y="4197652"/>
            <a:ext cx="4673087" cy="2523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0A143C-D6EE-4356-9D02-4E20A81C34AA}"/>
              </a:ext>
            </a:extLst>
          </p:cNvPr>
          <p:cNvSpPr/>
          <p:nvPr/>
        </p:nvSpPr>
        <p:spPr>
          <a:xfrm>
            <a:off x="6763746" y="4965410"/>
            <a:ext cx="4367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5A4099"/>
                </a:solidFill>
              </a:rPr>
              <a:t>Public comment needed!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A81404-9AF8-459B-A84D-92EF25A27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2"/>
    </mc:Choice>
    <mc:Fallback>
      <p:transition spd="slow" advTm="2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DB91-5CAD-4242-8440-EB80851E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IHE ITI SNIF White Paper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26A8-E07B-45E3-89AB-3326A627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3EE56E2-D840-4097-AA3B-F290212C1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297" y="1610591"/>
            <a:ext cx="10887739" cy="4907166"/>
          </a:xfrm>
          <a:noFill/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200"/>
              </a:spcBef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</a:t>
            </a:r>
            <a:b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Comment: 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March 5 through April 4 2020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https://www.ihe.net/resources/public_comment/#IT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4200"/>
              </a:spcBef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B3F38-4F81-4C8E-A157-9F8B08B26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70" y="2865181"/>
            <a:ext cx="2896730" cy="365257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529491-BA73-4430-B0B1-4F151E79E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4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2"/>
    </mc:Choice>
    <mc:Fallback>
      <p:transition spd="slow" advTm="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7|1.6|4.5|1.6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1.1|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13768</TotalTime>
  <Words>238</Words>
  <Application>Microsoft Office PowerPoint</Application>
  <PresentationFormat>Widescreen</PresentationFormat>
  <Paragraphs>80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Survey of Network Interfaces Form (SNIF)</vt:lpstr>
      <vt:lpstr>Connectivity in IHE</vt:lpstr>
      <vt:lpstr>Interface Staffing</vt:lpstr>
      <vt:lpstr>IHE Survey of Network Interfaces Form (SNIF)</vt:lpstr>
      <vt:lpstr>Process Flow</vt:lpstr>
      <vt:lpstr>Why a White Paper?</vt:lpstr>
      <vt:lpstr>IHE ITI SNIF White Paper</vt:lpstr>
    </vt:vector>
  </TitlesOfParts>
  <Company>IN-SYSTEM/IHE-Europe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Karima Bourquard</dc:creator>
  <cp:lastModifiedBy>Nichols, Steven (GE Healthcare)</cp:lastModifiedBy>
  <cp:revision>625</cp:revision>
  <cp:lastPrinted>2013-02-21T14:05:33Z</cp:lastPrinted>
  <dcterms:created xsi:type="dcterms:W3CDTF">2011-05-17T16:43:13Z</dcterms:created>
  <dcterms:modified xsi:type="dcterms:W3CDTF">2020-03-13T14:53:40Z</dcterms:modified>
</cp:coreProperties>
</file>